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86" r:id="rId5"/>
    <p:sldId id="257" r:id="rId6"/>
    <p:sldId id="266" r:id="rId7"/>
    <p:sldId id="260" r:id="rId8"/>
    <p:sldId id="261" r:id="rId9"/>
    <p:sldId id="262" r:id="rId10"/>
    <p:sldId id="263" r:id="rId11"/>
    <p:sldId id="264" r:id="rId12"/>
    <p:sldId id="267" r:id="rId13"/>
    <p:sldId id="265" r:id="rId14"/>
    <p:sldId id="269" r:id="rId15"/>
    <p:sldId id="268" r:id="rId16"/>
    <p:sldId id="270" r:id="rId17"/>
    <p:sldId id="272" r:id="rId18"/>
    <p:sldId id="271" r:id="rId19"/>
    <p:sldId id="273" r:id="rId20"/>
    <p:sldId id="258" r:id="rId21"/>
    <p:sldId id="256" r:id="rId22"/>
    <p:sldId id="25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741F20-227F-4F39-99D0-D72AB8F1C4B0}" v="1" dt="2025-03-21T10:52:49.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5" d="100"/>
          <a:sy n="75" d="100"/>
        </p:scale>
        <p:origin x="90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Clapham" userId="006da015-7078-4972-b71b-4fc7e5f73198" providerId="ADAL" clId="{C5741F20-227F-4F39-99D0-D72AB8F1C4B0}"/>
    <pc:docChg chg="modSld">
      <pc:chgData name="Kathryn Clapham" userId="006da015-7078-4972-b71b-4fc7e5f73198" providerId="ADAL" clId="{C5741F20-227F-4F39-99D0-D72AB8F1C4B0}" dt="2025-03-21T10:52:57.351" v="1" actId="1076"/>
      <pc:docMkLst>
        <pc:docMk/>
      </pc:docMkLst>
      <pc:sldChg chg="modSp mod">
        <pc:chgData name="Kathryn Clapham" userId="006da015-7078-4972-b71b-4fc7e5f73198" providerId="ADAL" clId="{C5741F20-227F-4F39-99D0-D72AB8F1C4B0}" dt="2025-03-21T10:52:57.351" v="1" actId="1076"/>
        <pc:sldMkLst>
          <pc:docMk/>
          <pc:sldMk cId="3840009178" sldId="257"/>
        </pc:sldMkLst>
        <pc:picChg chg="mod">
          <ac:chgData name="Kathryn Clapham" userId="006da015-7078-4972-b71b-4fc7e5f73198" providerId="ADAL" clId="{C5741F20-227F-4F39-99D0-D72AB8F1C4B0}" dt="2025-03-21T10:52:57.351" v="1" actId="1076"/>
          <ac:picMkLst>
            <pc:docMk/>
            <pc:sldMk cId="3840009178" sldId="257"/>
            <ac:picMk id="5" creationId="{A2AA187B-90C3-ADF8-2D3C-A08A31AC272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AFCD9-10B0-4C1C-8F42-9C84BE5D89B1}" type="datetimeFigureOut">
              <a:rPr lang="en-GB" smtClean="0"/>
              <a:t>21/03/2025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388EB-6E21-4317-9BED-E75E4B601E16}" type="slidenum">
              <a:rPr lang="en-GB" smtClean="0"/>
              <a:t>‹#›</a:t>
            </a:fld>
            <a:endParaRPr lang="en-GB"/>
          </a:p>
        </p:txBody>
      </p:sp>
    </p:spTree>
    <p:extLst>
      <p:ext uri="{BB962C8B-B14F-4D97-AF65-F5344CB8AC3E}">
        <p14:creationId xmlns:p14="http://schemas.microsoft.com/office/powerpoint/2010/main" val="1089729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F268E3-3739-439F-AE81-251B0F4DDB2B}" type="slidenum">
              <a:rPr lang="en-GB" smtClean="0"/>
              <a:t>1</a:t>
            </a:fld>
            <a:endParaRPr lang="en-GB"/>
          </a:p>
        </p:txBody>
      </p:sp>
    </p:spTree>
    <p:extLst>
      <p:ext uri="{BB962C8B-B14F-4D97-AF65-F5344CB8AC3E}">
        <p14:creationId xmlns:p14="http://schemas.microsoft.com/office/powerpoint/2010/main" val="1339929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EBC600-3EF0-4B37-B077-3029215518EA}" type="datetimeFigureOut">
              <a:rPr lang="en-GB" smtClean="0"/>
              <a:t>21/03/2025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8B46D-8104-48EA-B7D1-959874B5EA1C}" type="slidenum">
              <a:rPr lang="en-GB" smtClean="0"/>
              <a:t>‹#›</a:t>
            </a:fld>
            <a:endParaRPr lang="en-GB"/>
          </a:p>
        </p:txBody>
      </p:sp>
    </p:spTree>
    <p:extLst>
      <p:ext uri="{BB962C8B-B14F-4D97-AF65-F5344CB8AC3E}">
        <p14:creationId xmlns:p14="http://schemas.microsoft.com/office/powerpoint/2010/main" val="1047314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EBC600-3EF0-4B37-B077-3029215518EA}" type="datetimeFigureOut">
              <a:rPr lang="en-GB" smtClean="0"/>
              <a:t>21/03/2025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8B46D-8104-48EA-B7D1-959874B5EA1C}" type="slidenum">
              <a:rPr lang="en-GB" smtClean="0"/>
              <a:t>‹#›</a:t>
            </a:fld>
            <a:endParaRPr lang="en-GB"/>
          </a:p>
        </p:txBody>
      </p:sp>
    </p:spTree>
    <p:extLst>
      <p:ext uri="{BB962C8B-B14F-4D97-AF65-F5344CB8AC3E}">
        <p14:creationId xmlns:p14="http://schemas.microsoft.com/office/powerpoint/2010/main" val="504395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EBC600-3EF0-4B37-B077-3029215518EA}" type="datetimeFigureOut">
              <a:rPr lang="en-GB" smtClean="0"/>
              <a:t>21/03/2025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8B46D-8104-48EA-B7D1-959874B5EA1C}" type="slidenum">
              <a:rPr lang="en-GB" smtClean="0"/>
              <a:t>‹#›</a:t>
            </a:fld>
            <a:endParaRPr lang="en-GB"/>
          </a:p>
        </p:txBody>
      </p:sp>
    </p:spTree>
    <p:extLst>
      <p:ext uri="{BB962C8B-B14F-4D97-AF65-F5344CB8AC3E}">
        <p14:creationId xmlns:p14="http://schemas.microsoft.com/office/powerpoint/2010/main" val="979541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EBC600-3EF0-4B37-B077-3029215518EA}" type="datetimeFigureOut">
              <a:rPr lang="en-GB" smtClean="0"/>
              <a:t>21/03/2025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8B46D-8104-48EA-B7D1-959874B5EA1C}" type="slidenum">
              <a:rPr lang="en-GB" smtClean="0"/>
              <a:t>‹#›</a:t>
            </a:fld>
            <a:endParaRPr lang="en-GB"/>
          </a:p>
        </p:txBody>
      </p:sp>
    </p:spTree>
    <p:extLst>
      <p:ext uri="{BB962C8B-B14F-4D97-AF65-F5344CB8AC3E}">
        <p14:creationId xmlns:p14="http://schemas.microsoft.com/office/powerpoint/2010/main" val="303272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EBC600-3EF0-4B37-B077-3029215518EA}" type="datetimeFigureOut">
              <a:rPr lang="en-GB" smtClean="0"/>
              <a:t>21/03/2025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8B46D-8104-48EA-B7D1-959874B5EA1C}" type="slidenum">
              <a:rPr lang="en-GB" smtClean="0"/>
              <a:t>‹#›</a:t>
            </a:fld>
            <a:endParaRPr lang="en-GB"/>
          </a:p>
        </p:txBody>
      </p:sp>
    </p:spTree>
    <p:extLst>
      <p:ext uri="{BB962C8B-B14F-4D97-AF65-F5344CB8AC3E}">
        <p14:creationId xmlns:p14="http://schemas.microsoft.com/office/powerpoint/2010/main" val="3900785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EBC600-3EF0-4B37-B077-3029215518EA}" type="datetimeFigureOut">
              <a:rPr lang="en-GB" smtClean="0"/>
              <a:t>21/03/2025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08B46D-8104-48EA-B7D1-959874B5EA1C}" type="slidenum">
              <a:rPr lang="en-GB" smtClean="0"/>
              <a:t>‹#›</a:t>
            </a:fld>
            <a:endParaRPr lang="en-GB"/>
          </a:p>
        </p:txBody>
      </p:sp>
    </p:spTree>
    <p:extLst>
      <p:ext uri="{BB962C8B-B14F-4D97-AF65-F5344CB8AC3E}">
        <p14:creationId xmlns:p14="http://schemas.microsoft.com/office/powerpoint/2010/main" val="292990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EBC600-3EF0-4B37-B077-3029215518EA}" type="datetimeFigureOut">
              <a:rPr lang="en-GB" smtClean="0"/>
              <a:t>21/03/2025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08B46D-8104-48EA-B7D1-959874B5EA1C}" type="slidenum">
              <a:rPr lang="en-GB" smtClean="0"/>
              <a:t>‹#›</a:t>
            </a:fld>
            <a:endParaRPr lang="en-GB"/>
          </a:p>
        </p:txBody>
      </p:sp>
    </p:spTree>
    <p:extLst>
      <p:ext uri="{BB962C8B-B14F-4D97-AF65-F5344CB8AC3E}">
        <p14:creationId xmlns:p14="http://schemas.microsoft.com/office/powerpoint/2010/main" val="363078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EBC600-3EF0-4B37-B077-3029215518EA}" type="datetimeFigureOut">
              <a:rPr lang="en-GB" smtClean="0"/>
              <a:t>21/03/2025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08B46D-8104-48EA-B7D1-959874B5EA1C}" type="slidenum">
              <a:rPr lang="en-GB" smtClean="0"/>
              <a:t>‹#›</a:t>
            </a:fld>
            <a:endParaRPr lang="en-GB"/>
          </a:p>
        </p:txBody>
      </p:sp>
    </p:spTree>
    <p:extLst>
      <p:ext uri="{BB962C8B-B14F-4D97-AF65-F5344CB8AC3E}">
        <p14:creationId xmlns:p14="http://schemas.microsoft.com/office/powerpoint/2010/main" val="435081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BC600-3EF0-4B37-B077-3029215518EA}" type="datetimeFigureOut">
              <a:rPr lang="en-GB" smtClean="0"/>
              <a:t>21/03/2025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08B46D-8104-48EA-B7D1-959874B5EA1C}" type="slidenum">
              <a:rPr lang="en-GB" smtClean="0"/>
              <a:t>‹#›</a:t>
            </a:fld>
            <a:endParaRPr lang="en-GB"/>
          </a:p>
        </p:txBody>
      </p:sp>
    </p:spTree>
    <p:extLst>
      <p:ext uri="{BB962C8B-B14F-4D97-AF65-F5344CB8AC3E}">
        <p14:creationId xmlns:p14="http://schemas.microsoft.com/office/powerpoint/2010/main" val="3991728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6EBC600-3EF0-4B37-B077-3029215518EA}" type="datetimeFigureOut">
              <a:rPr lang="en-GB" smtClean="0"/>
              <a:t>21/03/2025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08B46D-8104-48EA-B7D1-959874B5EA1C}" type="slidenum">
              <a:rPr lang="en-GB" smtClean="0"/>
              <a:t>‹#›</a:t>
            </a:fld>
            <a:endParaRPr lang="en-GB"/>
          </a:p>
        </p:txBody>
      </p:sp>
    </p:spTree>
    <p:extLst>
      <p:ext uri="{BB962C8B-B14F-4D97-AF65-F5344CB8AC3E}">
        <p14:creationId xmlns:p14="http://schemas.microsoft.com/office/powerpoint/2010/main" val="3367577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6EBC600-3EF0-4B37-B077-3029215518EA}" type="datetimeFigureOut">
              <a:rPr lang="en-GB" smtClean="0"/>
              <a:t>21/03/2025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08B46D-8104-48EA-B7D1-959874B5EA1C}" type="slidenum">
              <a:rPr lang="en-GB" smtClean="0"/>
              <a:t>‹#›</a:t>
            </a:fld>
            <a:endParaRPr lang="en-GB"/>
          </a:p>
        </p:txBody>
      </p:sp>
    </p:spTree>
    <p:extLst>
      <p:ext uri="{BB962C8B-B14F-4D97-AF65-F5344CB8AC3E}">
        <p14:creationId xmlns:p14="http://schemas.microsoft.com/office/powerpoint/2010/main" val="2335774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B6EBC600-3EF0-4B37-B077-3029215518EA}" type="datetimeFigureOut">
              <a:rPr lang="en-GB" smtClean="0"/>
              <a:t>21/03/2025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7108B46D-8104-48EA-B7D1-959874B5EA1C}" type="slidenum">
              <a:rPr lang="en-GB" smtClean="0"/>
              <a:t>‹#›</a:t>
            </a:fld>
            <a:endParaRPr lang="en-GB"/>
          </a:p>
        </p:txBody>
      </p:sp>
    </p:spTree>
    <p:extLst>
      <p:ext uri="{BB962C8B-B14F-4D97-AF65-F5344CB8AC3E}">
        <p14:creationId xmlns:p14="http://schemas.microsoft.com/office/powerpoint/2010/main" val="9477126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liam@bridgesprojects.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RZ5LH634W8s?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video" Target="https://www.youtube.com/embed/dBuIliNAixg?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TJgvVpHtOM4?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F6B"/>
        </a:solidFill>
        <a:effectLst/>
      </p:bgPr>
    </p:bg>
    <p:spTree>
      <p:nvGrpSpPr>
        <p:cNvPr id="1" name="">
          <a:extLst>
            <a:ext uri="{FF2B5EF4-FFF2-40B4-BE49-F238E27FC236}">
              <a16:creationId xmlns:a16="http://schemas.microsoft.com/office/drawing/2014/main" id="{05D5877E-F56F-024C-0EF0-2FC07C2F472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418D3EE-90B8-4B4F-FDA1-526662E5CA7F}"/>
              </a:ext>
            </a:extLst>
          </p:cNvPr>
          <p:cNvPicPr>
            <a:picLocks noChangeAspect="1"/>
          </p:cNvPicPr>
          <p:nvPr/>
        </p:nvPicPr>
        <p:blipFill>
          <a:blip r:embed="rId3" cstate="print">
            <a:extLst>
              <a:ext uri="{28A0092B-C50C-407E-A947-70E740481C1C}">
                <a14:useLocalDpi xmlns:a14="http://schemas.microsoft.com/office/drawing/2010/main" val="0"/>
              </a:ext>
            </a:extLst>
          </a:blip>
          <a:srcRect l="14403" r="14403"/>
          <a:stretch/>
        </p:blipFill>
        <p:spPr>
          <a:xfrm>
            <a:off x="524933" y="2083133"/>
            <a:ext cx="1944929" cy="2691733"/>
          </a:xfrm>
          <a:prstGeom prst="rect">
            <a:avLst/>
          </a:prstGeom>
          <a:ln w="34925">
            <a:solidFill>
              <a:schemeClr val="tx1"/>
            </a:solidFill>
          </a:ln>
        </p:spPr>
      </p:pic>
      <p:sp>
        <p:nvSpPr>
          <p:cNvPr id="3" name="TextBox 3">
            <a:extLst>
              <a:ext uri="{FF2B5EF4-FFF2-40B4-BE49-F238E27FC236}">
                <a16:creationId xmlns:a16="http://schemas.microsoft.com/office/drawing/2014/main" id="{7BBD6D55-D3B7-D8B1-0924-187C6000BB27}"/>
              </a:ext>
            </a:extLst>
          </p:cNvPr>
          <p:cNvSpPr txBox="1"/>
          <p:nvPr/>
        </p:nvSpPr>
        <p:spPr>
          <a:xfrm>
            <a:off x="3200400" y="2307810"/>
            <a:ext cx="8331200" cy="1878719"/>
          </a:xfrm>
          <a:prstGeom prst="rect">
            <a:avLst/>
          </a:prstGeom>
        </p:spPr>
        <p:txBody>
          <a:bodyPr wrap="square" lIns="0" tIns="0" rIns="0" bIns="0" rtlCol="0" anchor="t">
            <a:spAutoFit/>
          </a:bodyPr>
          <a:lstStyle/>
          <a:p>
            <a:r>
              <a:rPr lang="en-US" sz="2667" b="1" dirty="0">
                <a:solidFill>
                  <a:srgbClr val="FFFFFF"/>
                </a:solidFill>
                <a:latin typeface="Poppins Bold"/>
                <a:ea typeface="Poppins Bold"/>
                <a:cs typeface="Poppins Bold"/>
                <a:sym typeface="Poppins Bold"/>
              </a:rPr>
              <a:t>Liam Knowles: Family Support Worker</a:t>
            </a:r>
          </a:p>
          <a:p>
            <a:r>
              <a:rPr lang="en-US" sz="2667" b="1" dirty="0">
                <a:solidFill>
                  <a:srgbClr val="FFFFFF"/>
                </a:solidFill>
                <a:latin typeface="Poppins Bold"/>
                <a:ea typeface="Poppins Bold"/>
                <a:cs typeface="Poppins Bold"/>
                <a:sym typeface="Poppins Bold"/>
              </a:rPr>
              <a:t>Bridges Family &amp; Carer Service</a:t>
            </a:r>
          </a:p>
          <a:p>
            <a:endParaRPr lang="en-US" sz="2667" b="1" dirty="0">
              <a:solidFill>
                <a:srgbClr val="FFFFFF"/>
              </a:solidFill>
              <a:latin typeface="Poppins Bold"/>
              <a:ea typeface="Poppins Bold"/>
              <a:cs typeface="Poppins Bold"/>
              <a:sym typeface="Poppins Bold"/>
            </a:endParaRPr>
          </a:p>
          <a:p>
            <a:pPr>
              <a:lnSpc>
                <a:spcPct val="150000"/>
              </a:lnSpc>
            </a:pPr>
            <a:r>
              <a:rPr lang="en-US" sz="3200" b="1" dirty="0">
                <a:solidFill>
                  <a:srgbClr val="FFFFFF"/>
                </a:solidFill>
                <a:latin typeface="Poppins Bold"/>
                <a:ea typeface="Poppins Bold"/>
                <a:cs typeface="Poppins Bold"/>
                <a:sym typeface="Poppins Bold"/>
              </a:rPr>
              <a:t>Drug &amp; Alcohol Awareness</a:t>
            </a:r>
          </a:p>
        </p:txBody>
      </p:sp>
      <p:sp>
        <p:nvSpPr>
          <p:cNvPr id="5" name="Freeform 5">
            <a:extLst>
              <a:ext uri="{FF2B5EF4-FFF2-40B4-BE49-F238E27FC236}">
                <a16:creationId xmlns:a16="http://schemas.microsoft.com/office/drawing/2014/main" id="{1C921F1F-474E-E2C3-0614-CD33FCBCBB11}"/>
              </a:ext>
            </a:extLst>
          </p:cNvPr>
          <p:cNvSpPr/>
          <p:nvPr/>
        </p:nvSpPr>
        <p:spPr>
          <a:xfrm>
            <a:off x="9248196" y="349437"/>
            <a:ext cx="2496692" cy="581421"/>
          </a:xfrm>
          <a:custGeom>
            <a:avLst/>
            <a:gdLst/>
            <a:ahLst/>
            <a:cxnLst/>
            <a:rect l="l" t="t" r="r" b="b"/>
            <a:pathLst>
              <a:path w="3745038" h="872132">
                <a:moveTo>
                  <a:pt x="0" y="0"/>
                </a:moveTo>
                <a:lnTo>
                  <a:pt x="3745038" y="0"/>
                </a:lnTo>
                <a:lnTo>
                  <a:pt x="3745038" y="872132"/>
                </a:lnTo>
                <a:lnTo>
                  <a:pt x="0" y="872132"/>
                </a:lnTo>
                <a:lnTo>
                  <a:pt x="0" y="0"/>
                </a:lnTo>
                <a:close/>
              </a:path>
            </a:pathLst>
          </a:custGeom>
          <a:blipFill>
            <a:blip r:embed="rId4"/>
            <a:stretch>
              <a:fillRect/>
            </a:stretch>
          </a:blipFill>
        </p:spPr>
        <p:txBody>
          <a:bodyPr/>
          <a:lstStyle/>
          <a:p>
            <a:endParaRPr lang="en-GB" sz="1200"/>
          </a:p>
        </p:txBody>
      </p:sp>
      <p:pic>
        <p:nvPicPr>
          <p:cNvPr id="2" name="Picture 1" descr="P1031 HWE Brand project - PPT template - Footer.png">
            <a:extLst>
              <a:ext uri="{FF2B5EF4-FFF2-40B4-BE49-F238E27FC236}">
                <a16:creationId xmlns:a16="http://schemas.microsoft.com/office/drawing/2014/main" id="{66BC59D9-E959-5A0D-BAC6-5680DC95F334}"/>
              </a:ext>
            </a:extLst>
          </p:cNvPr>
          <p:cNvPicPr>
            <a:picLocks noChangeAspect="1"/>
          </p:cNvPicPr>
          <p:nvPr/>
        </p:nvPicPr>
        <p:blipFill>
          <a:blip r:embed="rId5" cstate="print"/>
          <a:srcRect l="-21511" r="21511"/>
          <a:stretch/>
        </p:blipFill>
        <p:spPr>
          <a:xfrm>
            <a:off x="3840000" y="6013721"/>
            <a:ext cx="8364131" cy="844279"/>
          </a:xfrm>
          <a:prstGeom prst="rect">
            <a:avLst/>
          </a:prstGeom>
        </p:spPr>
      </p:pic>
      <p:sp>
        <p:nvSpPr>
          <p:cNvPr id="7" name="Footer Placeholder 4">
            <a:extLst>
              <a:ext uri="{FF2B5EF4-FFF2-40B4-BE49-F238E27FC236}">
                <a16:creationId xmlns:a16="http://schemas.microsoft.com/office/drawing/2014/main" id="{3A1A1FA4-A4DC-B39B-D5B2-6989E737DF83}"/>
              </a:ext>
            </a:extLst>
          </p:cNvPr>
          <p:cNvSpPr>
            <a:spLocks noGrp="1"/>
          </p:cNvSpPr>
          <p:nvPr>
            <p:ph type="ftr" sz="quarter" idx="11"/>
          </p:nvPr>
        </p:nvSpPr>
        <p:spPr>
          <a:xfrm>
            <a:off x="320039" y="6248746"/>
            <a:ext cx="3733801" cy="465789"/>
          </a:xfrm>
        </p:spPr>
        <p:txBody>
          <a:bodyPr/>
          <a:lstStyle/>
          <a:p>
            <a:pPr algn="l"/>
            <a:r>
              <a:rPr lang="en-GB" sz="1333" b="1" dirty="0">
                <a:solidFill>
                  <a:schemeClr val="tx1"/>
                </a:solidFill>
              </a:rPr>
              <a:t>Healthwatch Stockton-on-Tees Annual Event</a:t>
            </a:r>
          </a:p>
          <a:p>
            <a:pPr algn="l"/>
            <a:r>
              <a:rPr lang="en-GB" sz="1333" b="1" dirty="0">
                <a:solidFill>
                  <a:schemeClr val="tx1"/>
                </a:solidFill>
              </a:rPr>
              <a:t>March 2025</a:t>
            </a:r>
          </a:p>
        </p:txBody>
      </p:sp>
      <p:sp>
        <p:nvSpPr>
          <p:cNvPr id="6" name="Arc 5">
            <a:extLst>
              <a:ext uri="{FF2B5EF4-FFF2-40B4-BE49-F238E27FC236}">
                <a16:creationId xmlns:a16="http://schemas.microsoft.com/office/drawing/2014/main" id="{C8085F49-7619-EBC5-5377-876435F860DE}"/>
              </a:ext>
            </a:extLst>
          </p:cNvPr>
          <p:cNvSpPr/>
          <p:nvPr/>
        </p:nvSpPr>
        <p:spPr>
          <a:xfrm rot="15543693">
            <a:off x="8807105" y="2893078"/>
            <a:ext cx="8325903" cy="8771605"/>
          </a:xfrm>
          <a:prstGeom prst="arc">
            <a:avLst/>
          </a:prstGeom>
          <a:ln w="92075">
            <a:solidFill>
              <a:srgbClr val="84BD00">
                <a:alpha val="25882"/>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p>
        </p:txBody>
      </p:sp>
      <p:pic>
        <p:nvPicPr>
          <p:cNvPr id="9" name="Picture 8" descr="A blue logo with a butterfly&#10;&#10;AI-generated content may be incorrect.">
            <a:extLst>
              <a:ext uri="{FF2B5EF4-FFF2-40B4-BE49-F238E27FC236}">
                <a16:creationId xmlns:a16="http://schemas.microsoft.com/office/drawing/2014/main" id="{AE4D6C36-D7F9-593A-347F-E7656C9081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933" y="210270"/>
            <a:ext cx="2167467" cy="880533"/>
          </a:xfrm>
          <a:prstGeom prst="rect">
            <a:avLst/>
          </a:prstGeom>
        </p:spPr>
      </p:pic>
    </p:spTree>
    <p:extLst>
      <p:ext uri="{BB962C8B-B14F-4D97-AF65-F5344CB8AC3E}">
        <p14:creationId xmlns:p14="http://schemas.microsoft.com/office/powerpoint/2010/main" val="13044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AABD8-FA8B-1FB8-153E-9E82CDD6C9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3BD5F2-00C8-CA6E-8F1F-58162E272695}"/>
              </a:ext>
            </a:extLst>
          </p:cNvPr>
          <p:cNvSpPr>
            <a:spLocks noGrp="1"/>
          </p:cNvSpPr>
          <p:nvPr>
            <p:ph type="title"/>
          </p:nvPr>
        </p:nvSpPr>
        <p:spPr/>
        <p:txBody>
          <a:bodyPr/>
          <a:lstStyle/>
          <a:p>
            <a:r>
              <a:rPr lang="en-GB" dirty="0"/>
              <a:t>Cocaine Session </a:t>
            </a:r>
          </a:p>
        </p:txBody>
      </p:sp>
      <p:sp>
        <p:nvSpPr>
          <p:cNvPr id="3" name="Content Placeholder 2">
            <a:extLst>
              <a:ext uri="{FF2B5EF4-FFF2-40B4-BE49-F238E27FC236}">
                <a16:creationId xmlns:a16="http://schemas.microsoft.com/office/drawing/2014/main" id="{17EE8C6F-FE3D-248C-1192-3F10D2CF58A3}"/>
              </a:ext>
            </a:extLst>
          </p:cNvPr>
          <p:cNvSpPr>
            <a:spLocks noGrp="1"/>
          </p:cNvSpPr>
          <p:nvPr>
            <p:ph idx="1"/>
          </p:nvPr>
        </p:nvSpPr>
        <p:spPr>
          <a:xfrm>
            <a:off x="838200" y="1825625"/>
            <a:ext cx="4090639" cy="3192424"/>
          </a:xfrm>
        </p:spPr>
        <p:txBody>
          <a:bodyPr>
            <a:normAutofit fontScale="92500" lnSpcReduction="10000"/>
          </a:bodyPr>
          <a:lstStyle/>
          <a:p>
            <a:r>
              <a:rPr lang="en-GB" sz="3600" dirty="0">
                <a:solidFill>
                  <a:schemeClr val="accent5">
                    <a:lumMod val="75000"/>
                  </a:schemeClr>
                </a:solidFill>
              </a:rPr>
              <a:t>Lets Go</a:t>
            </a:r>
          </a:p>
          <a:p>
            <a:endParaRPr lang="en-GB" sz="3600" dirty="0">
              <a:solidFill>
                <a:schemeClr val="accent5">
                  <a:lumMod val="75000"/>
                </a:schemeClr>
              </a:solidFill>
            </a:endParaRPr>
          </a:p>
          <a:p>
            <a:endParaRPr lang="en-GB" sz="3600" dirty="0">
              <a:solidFill>
                <a:schemeClr val="accent5">
                  <a:lumMod val="75000"/>
                </a:schemeClr>
              </a:solidFill>
            </a:endParaRPr>
          </a:p>
          <a:p>
            <a:r>
              <a:rPr lang="en-GB" sz="3600" dirty="0">
                <a:solidFill>
                  <a:schemeClr val="accent5">
                    <a:lumMod val="75000"/>
                  </a:schemeClr>
                </a:solidFill>
              </a:rPr>
              <a:t>Demonstration</a:t>
            </a:r>
          </a:p>
          <a:p>
            <a:endParaRPr lang="en-GB" sz="3600" dirty="0">
              <a:solidFill>
                <a:schemeClr val="accent5">
                  <a:lumMod val="75000"/>
                </a:schemeClr>
              </a:solidFill>
            </a:endParaRPr>
          </a:p>
          <a:p>
            <a:pPr marL="0" indent="0">
              <a:buNone/>
            </a:pPr>
            <a:r>
              <a:rPr lang="en-GB" sz="3600" dirty="0">
                <a:solidFill>
                  <a:schemeClr val="accent5">
                    <a:lumMod val="75000"/>
                  </a:schemeClr>
                </a:solidFill>
              </a:rPr>
              <a:t> </a:t>
            </a:r>
          </a:p>
        </p:txBody>
      </p:sp>
      <p:sp>
        <p:nvSpPr>
          <p:cNvPr id="4" name="TextBox 3">
            <a:extLst>
              <a:ext uri="{FF2B5EF4-FFF2-40B4-BE49-F238E27FC236}">
                <a16:creationId xmlns:a16="http://schemas.microsoft.com/office/drawing/2014/main" id="{B3A45CBD-AA50-D7B1-FE67-1F0FC3A70E47}"/>
              </a:ext>
            </a:extLst>
          </p:cNvPr>
          <p:cNvSpPr txBox="1"/>
          <p:nvPr/>
        </p:nvSpPr>
        <p:spPr>
          <a:xfrm>
            <a:off x="1438507" y="5336529"/>
            <a:ext cx="3646449" cy="1200329"/>
          </a:xfrm>
          <a:prstGeom prst="rect">
            <a:avLst/>
          </a:prstGeom>
          <a:noFill/>
        </p:spPr>
        <p:txBody>
          <a:bodyPr wrap="square" rtlCol="0">
            <a:spAutoFit/>
          </a:bodyPr>
          <a:lstStyle/>
          <a:p>
            <a:r>
              <a:rPr lang="en-GB" sz="3600" dirty="0">
                <a:solidFill>
                  <a:schemeClr val="accent5">
                    <a:lumMod val="75000"/>
                  </a:schemeClr>
                </a:solidFill>
              </a:rPr>
              <a:t>Not that type of demonstration </a:t>
            </a:r>
          </a:p>
        </p:txBody>
      </p:sp>
      <p:pic>
        <p:nvPicPr>
          <p:cNvPr id="5" name="Picture 4">
            <a:extLst>
              <a:ext uri="{FF2B5EF4-FFF2-40B4-BE49-F238E27FC236}">
                <a16:creationId xmlns:a16="http://schemas.microsoft.com/office/drawing/2014/main" id="{9CEB9AAC-C0CF-F68F-2286-6E2F08182F81}"/>
              </a:ext>
            </a:extLst>
          </p:cNvPr>
          <p:cNvPicPr>
            <a:picLocks noChangeAspect="1"/>
          </p:cNvPicPr>
          <p:nvPr/>
        </p:nvPicPr>
        <p:blipFill>
          <a:blip r:embed="rId2"/>
          <a:stretch>
            <a:fillRect/>
          </a:stretch>
        </p:blipFill>
        <p:spPr>
          <a:xfrm>
            <a:off x="6470263" y="1825625"/>
            <a:ext cx="4514850" cy="3009900"/>
          </a:xfrm>
          <a:prstGeom prst="rect">
            <a:avLst/>
          </a:prstGeom>
        </p:spPr>
      </p:pic>
      <p:sp>
        <p:nvSpPr>
          <p:cNvPr id="6" name="TextBox 5">
            <a:extLst>
              <a:ext uri="{FF2B5EF4-FFF2-40B4-BE49-F238E27FC236}">
                <a16:creationId xmlns:a16="http://schemas.microsoft.com/office/drawing/2014/main" id="{FA987C32-9AF1-16EA-273D-196E0EE1618F}"/>
              </a:ext>
            </a:extLst>
          </p:cNvPr>
          <p:cNvSpPr txBox="1"/>
          <p:nvPr/>
        </p:nvSpPr>
        <p:spPr>
          <a:xfrm>
            <a:off x="6333893" y="5336529"/>
            <a:ext cx="4215162" cy="1200329"/>
          </a:xfrm>
          <a:prstGeom prst="rect">
            <a:avLst/>
          </a:prstGeom>
          <a:noFill/>
        </p:spPr>
        <p:txBody>
          <a:bodyPr wrap="square" rtlCol="0">
            <a:spAutoFit/>
          </a:bodyPr>
          <a:lstStyle/>
          <a:p>
            <a:r>
              <a:rPr lang="en-GB" sz="3600" dirty="0">
                <a:solidFill>
                  <a:schemeClr val="accent5">
                    <a:lumMod val="75000"/>
                  </a:schemeClr>
                </a:solidFill>
              </a:rPr>
              <a:t>10 to 14 days</a:t>
            </a:r>
          </a:p>
          <a:p>
            <a:r>
              <a:rPr lang="en-GB" sz="3600" dirty="0">
                <a:solidFill>
                  <a:schemeClr val="accent5">
                    <a:lumMod val="75000"/>
                  </a:schemeClr>
                </a:solidFill>
              </a:rPr>
              <a:t> to replenish </a:t>
            </a:r>
          </a:p>
        </p:txBody>
      </p:sp>
    </p:spTree>
    <p:extLst>
      <p:ext uri="{BB962C8B-B14F-4D97-AF65-F5344CB8AC3E}">
        <p14:creationId xmlns:p14="http://schemas.microsoft.com/office/powerpoint/2010/main" val="260267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6ACE2-FDE6-78D9-155D-6722FEED50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5618CF-42B1-C95F-6DA2-EF164B0B2BB5}"/>
              </a:ext>
            </a:extLst>
          </p:cNvPr>
          <p:cNvSpPr>
            <a:spLocks noGrp="1"/>
          </p:cNvSpPr>
          <p:nvPr>
            <p:ph type="title"/>
          </p:nvPr>
        </p:nvSpPr>
        <p:spPr>
          <a:xfrm>
            <a:off x="5854390" y="365125"/>
            <a:ext cx="5499410" cy="1325563"/>
          </a:xfrm>
        </p:spPr>
        <p:txBody>
          <a:bodyPr/>
          <a:lstStyle/>
          <a:p>
            <a:r>
              <a:rPr lang="en-GB" dirty="0"/>
              <a:t>Brain chemical levels to function</a:t>
            </a:r>
          </a:p>
        </p:txBody>
      </p:sp>
      <p:sp>
        <p:nvSpPr>
          <p:cNvPr id="3" name="Content Placeholder 2">
            <a:extLst>
              <a:ext uri="{FF2B5EF4-FFF2-40B4-BE49-F238E27FC236}">
                <a16:creationId xmlns:a16="http://schemas.microsoft.com/office/drawing/2014/main" id="{63824A67-32A5-8D49-9C61-E4516B46A608}"/>
              </a:ext>
            </a:extLst>
          </p:cNvPr>
          <p:cNvSpPr>
            <a:spLocks noGrp="1"/>
          </p:cNvSpPr>
          <p:nvPr>
            <p:ph idx="1"/>
          </p:nvPr>
        </p:nvSpPr>
        <p:spPr>
          <a:xfrm>
            <a:off x="5854390" y="2687443"/>
            <a:ext cx="5586760" cy="3489519"/>
          </a:xfrm>
        </p:spPr>
        <p:txBody>
          <a:bodyPr>
            <a:normAutofit/>
          </a:bodyPr>
          <a:lstStyle/>
          <a:p>
            <a:r>
              <a:rPr lang="en-GB" sz="3600" dirty="0">
                <a:solidFill>
                  <a:schemeClr val="accent5">
                    <a:lumMod val="75000"/>
                  </a:schemeClr>
                </a:solidFill>
              </a:rPr>
              <a:t>Using to feel normal</a:t>
            </a:r>
          </a:p>
          <a:p>
            <a:endParaRPr lang="en-GB" sz="3600" dirty="0">
              <a:solidFill>
                <a:schemeClr val="accent5">
                  <a:lumMod val="75000"/>
                </a:schemeClr>
              </a:solidFill>
            </a:endParaRPr>
          </a:p>
          <a:p>
            <a:r>
              <a:rPr lang="en-GB" sz="3600" dirty="0">
                <a:solidFill>
                  <a:schemeClr val="accent5">
                    <a:lumMod val="75000"/>
                  </a:schemeClr>
                </a:solidFill>
              </a:rPr>
              <a:t>It is a real thing</a:t>
            </a:r>
          </a:p>
        </p:txBody>
      </p:sp>
      <p:pic>
        <p:nvPicPr>
          <p:cNvPr id="4" name="Picture 3">
            <a:extLst>
              <a:ext uri="{FF2B5EF4-FFF2-40B4-BE49-F238E27FC236}">
                <a16:creationId xmlns:a16="http://schemas.microsoft.com/office/drawing/2014/main" id="{5A1CC15F-1051-752A-3D1A-53B60A81C8B1}"/>
              </a:ext>
            </a:extLst>
          </p:cNvPr>
          <p:cNvPicPr>
            <a:picLocks noChangeAspect="1"/>
          </p:cNvPicPr>
          <p:nvPr/>
        </p:nvPicPr>
        <p:blipFill>
          <a:blip r:embed="rId2"/>
          <a:stretch>
            <a:fillRect/>
          </a:stretch>
        </p:blipFill>
        <p:spPr>
          <a:xfrm>
            <a:off x="-1637371" y="0"/>
            <a:ext cx="6858000" cy="6858000"/>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26357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B8386-8CA4-9399-598E-BA74D11649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1F7006-4AC4-03A8-ADF9-C5ADC91D61F9}"/>
              </a:ext>
            </a:extLst>
          </p:cNvPr>
          <p:cNvSpPr>
            <a:spLocks noGrp="1"/>
          </p:cNvSpPr>
          <p:nvPr>
            <p:ph type="title"/>
          </p:nvPr>
        </p:nvSpPr>
        <p:spPr/>
        <p:txBody>
          <a:bodyPr/>
          <a:lstStyle/>
          <a:p>
            <a:r>
              <a:rPr lang="en-GB" dirty="0"/>
              <a:t>So how important is the brain</a:t>
            </a:r>
          </a:p>
        </p:txBody>
      </p:sp>
      <p:sp>
        <p:nvSpPr>
          <p:cNvPr id="3" name="Content Placeholder 2">
            <a:extLst>
              <a:ext uri="{FF2B5EF4-FFF2-40B4-BE49-F238E27FC236}">
                <a16:creationId xmlns:a16="http://schemas.microsoft.com/office/drawing/2014/main" id="{5B5DB119-D96D-D123-7AF8-84BBE3CA271C}"/>
              </a:ext>
            </a:extLst>
          </p:cNvPr>
          <p:cNvSpPr>
            <a:spLocks noGrp="1"/>
          </p:cNvSpPr>
          <p:nvPr>
            <p:ph idx="1"/>
          </p:nvPr>
        </p:nvSpPr>
        <p:spPr/>
        <p:txBody>
          <a:bodyPr>
            <a:normAutofit/>
          </a:bodyPr>
          <a:lstStyle/>
          <a:p>
            <a:pPr marL="0" indent="0">
              <a:buNone/>
            </a:pPr>
            <a:r>
              <a:rPr lang="en-GB" sz="3600" dirty="0"/>
              <a:t>What is opioid withdrawal?</a:t>
            </a:r>
          </a:p>
          <a:p>
            <a:pPr marL="0" indent="0">
              <a:buNone/>
            </a:pPr>
            <a:endParaRPr lang="en-GB" sz="3600" dirty="0"/>
          </a:p>
          <a:p>
            <a:pPr marL="0" indent="0">
              <a:buNone/>
            </a:pPr>
            <a:r>
              <a:rPr lang="en-GB" sz="3600" dirty="0"/>
              <a:t>Liam in withdrawal</a:t>
            </a:r>
          </a:p>
          <a:p>
            <a:pPr marL="0" indent="0">
              <a:buNone/>
            </a:pPr>
            <a:endParaRPr lang="en-GB" sz="3600" dirty="0"/>
          </a:p>
          <a:p>
            <a:pPr marL="0" indent="0">
              <a:buNone/>
            </a:pPr>
            <a:r>
              <a:rPr lang="en-GB" sz="3600" dirty="0"/>
              <a:t>Or is he? </a:t>
            </a:r>
          </a:p>
          <a:p>
            <a:endParaRPr lang="en-GB" sz="3600" dirty="0"/>
          </a:p>
          <a:p>
            <a:endParaRPr lang="en-GB" sz="3600" dirty="0"/>
          </a:p>
          <a:p>
            <a:endParaRPr lang="en-GB" sz="3600" dirty="0"/>
          </a:p>
        </p:txBody>
      </p:sp>
    </p:spTree>
    <p:extLst>
      <p:ext uri="{BB962C8B-B14F-4D97-AF65-F5344CB8AC3E}">
        <p14:creationId xmlns:p14="http://schemas.microsoft.com/office/powerpoint/2010/main" val="11886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D890E-F2C0-A543-FC73-F0D7001A60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6A46D4-C44A-0519-068C-366B37F7DCB9}"/>
              </a:ext>
            </a:extLst>
          </p:cNvPr>
          <p:cNvSpPr>
            <a:spLocks noGrp="1"/>
          </p:cNvSpPr>
          <p:nvPr>
            <p:ph type="title"/>
          </p:nvPr>
        </p:nvSpPr>
        <p:spPr/>
        <p:txBody>
          <a:bodyPr/>
          <a:lstStyle/>
          <a:p>
            <a:r>
              <a:rPr lang="en-GB" dirty="0">
                <a:solidFill>
                  <a:schemeClr val="accent5">
                    <a:lumMod val="50000"/>
                  </a:schemeClr>
                </a:solidFill>
              </a:rPr>
              <a:t>‘Beer Fear’</a:t>
            </a:r>
          </a:p>
        </p:txBody>
      </p:sp>
      <p:sp>
        <p:nvSpPr>
          <p:cNvPr id="3" name="Content Placeholder 2">
            <a:extLst>
              <a:ext uri="{FF2B5EF4-FFF2-40B4-BE49-F238E27FC236}">
                <a16:creationId xmlns:a16="http://schemas.microsoft.com/office/drawing/2014/main" id="{FF34FAE6-0766-0B5E-3A66-4FFF7DB034DE}"/>
              </a:ext>
            </a:extLst>
          </p:cNvPr>
          <p:cNvSpPr>
            <a:spLocks noGrp="1"/>
          </p:cNvSpPr>
          <p:nvPr>
            <p:ph idx="1"/>
          </p:nvPr>
        </p:nvSpPr>
        <p:spPr>
          <a:xfrm>
            <a:off x="490654" y="4125973"/>
            <a:ext cx="10863146" cy="2050989"/>
          </a:xfrm>
        </p:spPr>
        <p:txBody>
          <a:bodyPr/>
          <a:lstStyle/>
          <a:p>
            <a:r>
              <a:rPr lang="en-GB" dirty="0"/>
              <a:t>As the effects of the alcohol wear off, your brain works to rebalance these chemicals by reducing GABA and increasing glutamate. This shift has the opposite effect of the night before, causing your brain to become more excitable and overstimulated, which can lead to feelings of anxiety.</a:t>
            </a:r>
          </a:p>
        </p:txBody>
      </p:sp>
      <p:sp>
        <p:nvSpPr>
          <p:cNvPr id="4" name="TextBox 3">
            <a:extLst>
              <a:ext uri="{FF2B5EF4-FFF2-40B4-BE49-F238E27FC236}">
                <a16:creationId xmlns:a16="http://schemas.microsoft.com/office/drawing/2014/main" id="{D804E56D-A55D-A0DF-6B89-AAA90395AF25}"/>
              </a:ext>
            </a:extLst>
          </p:cNvPr>
          <p:cNvSpPr txBox="1"/>
          <p:nvPr/>
        </p:nvSpPr>
        <p:spPr>
          <a:xfrm>
            <a:off x="2141034" y="1817649"/>
            <a:ext cx="6880303" cy="2308324"/>
          </a:xfrm>
          <a:prstGeom prst="rect">
            <a:avLst/>
          </a:prstGeom>
          <a:noFill/>
        </p:spPr>
        <p:txBody>
          <a:bodyPr wrap="square" rtlCol="0">
            <a:spAutoFit/>
          </a:bodyPr>
          <a:lstStyle/>
          <a:p>
            <a:pPr marL="571500" indent="-571500">
              <a:buFont typeface="Arial" panose="020B0604020202020204" pitchFamily="34" charset="0"/>
              <a:buChar char="•"/>
            </a:pPr>
            <a:r>
              <a:rPr lang="en-GB" sz="3600" dirty="0">
                <a:solidFill>
                  <a:schemeClr val="accent5">
                    <a:lumMod val="75000"/>
                  </a:schemeClr>
                </a:solidFill>
              </a:rPr>
              <a:t>Lowered Inhibitions</a:t>
            </a:r>
          </a:p>
          <a:p>
            <a:pPr marL="571500" indent="-571500">
              <a:buFont typeface="Arial" panose="020B0604020202020204" pitchFamily="34" charset="0"/>
              <a:buChar char="•"/>
            </a:pPr>
            <a:r>
              <a:rPr lang="en-GB" sz="3600" dirty="0">
                <a:solidFill>
                  <a:schemeClr val="accent5">
                    <a:lumMod val="75000"/>
                  </a:schemeClr>
                </a:solidFill>
              </a:rPr>
              <a:t>Social Lubricate </a:t>
            </a:r>
          </a:p>
          <a:p>
            <a:pPr marL="571500" indent="-571500">
              <a:buFont typeface="Arial" panose="020B0604020202020204" pitchFamily="34" charset="0"/>
              <a:buChar char="•"/>
            </a:pPr>
            <a:r>
              <a:rPr lang="en-GB" sz="3600" dirty="0">
                <a:solidFill>
                  <a:schemeClr val="accent5">
                    <a:lumMod val="75000"/>
                  </a:schemeClr>
                </a:solidFill>
              </a:rPr>
              <a:t>Dutch Courage</a:t>
            </a:r>
          </a:p>
          <a:p>
            <a:pPr marL="571500" indent="-571500">
              <a:buFont typeface="Arial" panose="020B0604020202020204" pitchFamily="34" charset="0"/>
              <a:buChar char="•"/>
            </a:pPr>
            <a:r>
              <a:rPr lang="en-GB" sz="3600" dirty="0">
                <a:solidFill>
                  <a:schemeClr val="accent5">
                    <a:lumMod val="75000"/>
                  </a:schemeClr>
                </a:solidFill>
              </a:rPr>
              <a:t>Reduced Anxiety </a:t>
            </a:r>
          </a:p>
        </p:txBody>
      </p:sp>
    </p:spTree>
    <p:extLst>
      <p:ext uri="{BB962C8B-B14F-4D97-AF65-F5344CB8AC3E}">
        <p14:creationId xmlns:p14="http://schemas.microsoft.com/office/powerpoint/2010/main" val="144507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4253-1A56-137B-CD93-98B216D92DFE}"/>
              </a:ext>
            </a:extLst>
          </p:cNvPr>
          <p:cNvSpPr>
            <a:spLocks noGrp="1"/>
          </p:cNvSpPr>
          <p:nvPr>
            <p:ph type="title"/>
          </p:nvPr>
        </p:nvSpPr>
        <p:spPr/>
        <p:txBody>
          <a:bodyPr/>
          <a:lstStyle/>
          <a:p>
            <a:r>
              <a:rPr lang="en-GB" dirty="0"/>
              <a:t>NOTE TO SELF</a:t>
            </a:r>
          </a:p>
        </p:txBody>
      </p:sp>
      <p:sp>
        <p:nvSpPr>
          <p:cNvPr id="3" name="Content Placeholder 2">
            <a:extLst>
              <a:ext uri="{FF2B5EF4-FFF2-40B4-BE49-F238E27FC236}">
                <a16:creationId xmlns:a16="http://schemas.microsoft.com/office/drawing/2014/main" id="{CFE0AC23-99F1-CEDD-A3EA-1BBE9FF76A9A}"/>
              </a:ext>
            </a:extLst>
          </p:cNvPr>
          <p:cNvSpPr>
            <a:spLocks noGrp="1"/>
          </p:cNvSpPr>
          <p:nvPr>
            <p:ph idx="1"/>
          </p:nvPr>
        </p:nvSpPr>
        <p:spPr>
          <a:xfrm>
            <a:off x="838200" y="1825625"/>
            <a:ext cx="10515600" cy="2690619"/>
          </a:xfrm>
        </p:spPr>
        <p:txBody>
          <a:bodyPr>
            <a:normAutofit/>
          </a:bodyPr>
          <a:lstStyle/>
          <a:p>
            <a:r>
              <a:rPr lang="en-GB" sz="3600" dirty="0">
                <a:solidFill>
                  <a:schemeClr val="accent5">
                    <a:lumMod val="75000"/>
                  </a:schemeClr>
                </a:solidFill>
              </a:rPr>
              <a:t>If it has gone well promote other sessions</a:t>
            </a:r>
          </a:p>
          <a:p>
            <a:endParaRPr lang="en-GB" sz="3600" dirty="0">
              <a:solidFill>
                <a:schemeClr val="accent5">
                  <a:lumMod val="75000"/>
                </a:schemeClr>
              </a:solidFill>
            </a:endParaRPr>
          </a:p>
          <a:p>
            <a:r>
              <a:rPr lang="en-GB" sz="3600" dirty="0">
                <a:solidFill>
                  <a:schemeClr val="accent5">
                    <a:lumMod val="75000"/>
                  </a:schemeClr>
                </a:solidFill>
              </a:rPr>
              <a:t>If it has not gone well, tell the story of when you got stabbed and get sympathy </a:t>
            </a:r>
          </a:p>
        </p:txBody>
      </p:sp>
      <p:sp>
        <p:nvSpPr>
          <p:cNvPr id="4" name="TextBox 3">
            <a:extLst>
              <a:ext uri="{FF2B5EF4-FFF2-40B4-BE49-F238E27FC236}">
                <a16:creationId xmlns:a16="http://schemas.microsoft.com/office/drawing/2014/main" id="{A94C2FE8-A09B-1527-FA9A-773210056DAF}"/>
              </a:ext>
            </a:extLst>
          </p:cNvPr>
          <p:cNvSpPr txBox="1"/>
          <p:nvPr/>
        </p:nvSpPr>
        <p:spPr>
          <a:xfrm>
            <a:off x="1382751" y="5263376"/>
            <a:ext cx="9534293" cy="646331"/>
          </a:xfrm>
          <a:prstGeom prst="rect">
            <a:avLst/>
          </a:prstGeom>
          <a:noFill/>
        </p:spPr>
        <p:txBody>
          <a:bodyPr wrap="square" rtlCol="0">
            <a:spAutoFit/>
          </a:bodyPr>
          <a:lstStyle/>
          <a:p>
            <a:r>
              <a:rPr lang="en-GB" sz="3600" dirty="0">
                <a:solidFill>
                  <a:schemeClr val="accent5">
                    <a:lumMod val="75000"/>
                  </a:schemeClr>
                </a:solidFill>
              </a:rPr>
              <a:t>Just kidding you have been a great group </a:t>
            </a:r>
          </a:p>
        </p:txBody>
      </p:sp>
    </p:spTree>
    <p:extLst>
      <p:ext uri="{BB962C8B-B14F-4D97-AF65-F5344CB8AC3E}">
        <p14:creationId xmlns:p14="http://schemas.microsoft.com/office/powerpoint/2010/main" val="375279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6208-FA0E-54F9-C204-B7CFB161FCE1}"/>
              </a:ext>
            </a:extLst>
          </p:cNvPr>
          <p:cNvSpPr>
            <a:spLocks noGrp="1"/>
          </p:cNvSpPr>
          <p:nvPr>
            <p:ph type="title"/>
          </p:nvPr>
        </p:nvSpPr>
        <p:spPr/>
        <p:txBody>
          <a:bodyPr/>
          <a:lstStyle/>
          <a:p>
            <a:r>
              <a:rPr lang="en-GB" dirty="0"/>
              <a:t>Some other topics</a:t>
            </a:r>
          </a:p>
        </p:txBody>
      </p:sp>
      <p:sp>
        <p:nvSpPr>
          <p:cNvPr id="3" name="Content Placeholder 2">
            <a:extLst>
              <a:ext uri="{FF2B5EF4-FFF2-40B4-BE49-F238E27FC236}">
                <a16:creationId xmlns:a16="http://schemas.microsoft.com/office/drawing/2014/main" id="{815BDE8A-B177-AFAB-A053-A97FD9F3B9F3}"/>
              </a:ext>
            </a:extLst>
          </p:cNvPr>
          <p:cNvSpPr>
            <a:spLocks noGrp="1"/>
          </p:cNvSpPr>
          <p:nvPr>
            <p:ph idx="1"/>
          </p:nvPr>
        </p:nvSpPr>
        <p:spPr>
          <a:xfrm>
            <a:off x="838200" y="1825625"/>
            <a:ext cx="5462239" cy="4351338"/>
          </a:xfrm>
        </p:spPr>
        <p:txBody>
          <a:bodyPr>
            <a:normAutofit/>
          </a:bodyPr>
          <a:lstStyle/>
          <a:p>
            <a:r>
              <a:rPr lang="en-GB" sz="3600" dirty="0">
                <a:solidFill>
                  <a:schemeClr val="accent5">
                    <a:lumMod val="75000"/>
                  </a:schemeClr>
                </a:solidFill>
              </a:rPr>
              <a:t>Understanding Addiction</a:t>
            </a:r>
          </a:p>
          <a:p>
            <a:r>
              <a:rPr lang="en-GB" sz="3600" dirty="0">
                <a:solidFill>
                  <a:schemeClr val="accent5">
                    <a:lumMod val="75000"/>
                  </a:schemeClr>
                </a:solidFill>
              </a:rPr>
              <a:t>More Neuroscience</a:t>
            </a:r>
          </a:p>
          <a:p>
            <a:r>
              <a:rPr lang="en-GB" sz="3600" dirty="0">
                <a:solidFill>
                  <a:schemeClr val="accent5">
                    <a:lumMod val="75000"/>
                  </a:schemeClr>
                </a:solidFill>
              </a:rPr>
              <a:t>Substance Awareness</a:t>
            </a:r>
          </a:p>
          <a:p>
            <a:r>
              <a:rPr lang="en-GB" sz="3600" dirty="0">
                <a:solidFill>
                  <a:schemeClr val="accent5">
                    <a:lumMod val="75000"/>
                  </a:schemeClr>
                </a:solidFill>
              </a:rPr>
              <a:t>Blood Borne Viruses</a:t>
            </a:r>
          </a:p>
          <a:p>
            <a:r>
              <a:rPr lang="en-GB" sz="3600" dirty="0">
                <a:solidFill>
                  <a:schemeClr val="accent5">
                    <a:lumMod val="75000"/>
                  </a:schemeClr>
                </a:solidFill>
              </a:rPr>
              <a:t>Risk Factors</a:t>
            </a:r>
          </a:p>
          <a:p>
            <a:r>
              <a:rPr lang="en-GB" sz="3600" dirty="0">
                <a:solidFill>
                  <a:schemeClr val="accent5">
                    <a:lumMod val="75000"/>
                  </a:schemeClr>
                </a:solidFill>
              </a:rPr>
              <a:t>Stigma</a:t>
            </a:r>
          </a:p>
          <a:p>
            <a:r>
              <a:rPr lang="en-GB" sz="3600" dirty="0">
                <a:solidFill>
                  <a:schemeClr val="accent5">
                    <a:lumMod val="75000"/>
                  </a:schemeClr>
                </a:solidFill>
              </a:rPr>
              <a:t>Trends</a:t>
            </a:r>
          </a:p>
        </p:txBody>
      </p:sp>
    </p:spTree>
    <p:extLst>
      <p:ext uri="{BB962C8B-B14F-4D97-AF65-F5344CB8AC3E}">
        <p14:creationId xmlns:p14="http://schemas.microsoft.com/office/powerpoint/2010/main" val="103312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40955-81B8-9300-C317-C58F0AE69877}"/>
              </a:ext>
            </a:extLst>
          </p:cNvPr>
          <p:cNvSpPr>
            <a:spLocks noGrp="1"/>
          </p:cNvSpPr>
          <p:nvPr>
            <p:ph type="title"/>
          </p:nvPr>
        </p:nvSpPr>
        <p:spPr/>
        <p:txBody>
          <a:bodyPr/>
          <a:lstStyle/>
          <a:p>
            <a:r>
              <a:rPr lang="en-GB" dirty="0"/>
              <a:t>Thank You for Listening</a:t>
            </a:r>
          </a:p>
        </p:txBody>
      </p:sp>
      <p:sp>
        <p:nvSpPr>
          <p:cNvPr id="3" name="Content Placeholder 2">
            <a:extLst>
              <a:ext uri="{FF2B5EF4-FFF2-40B4-BE49-F238E27FC236}">
                <a16:creationId xmlns:a16="http://schemas.microsoft.com/office/drawing/2014/main" id="{1049C1FB-C0D3-6987-64E7-FAB5940D17DF}"/>
              </a:ext>
            </a:extLst>
          </p:cNvPr>
          <p:cNvSpPr>
            <a:spLocks noGrp="1"/>
          </p:cNvSpPr>
          <p:nvPr>
            <p:ph idx="1"/>
          </p:nvPr>
        </p:nvSpPr>
        <p:spPr/>
        <p:txBody>
          <a:bodyPr>
            <a:normAutofit/>
          </a:bodyPr>
          <a:lstStyle/>
          <a:p>
            <a:pPr marL="0" indent="0">
              <a:buNone/>
            </a:pPr>
            <a:r>
              <a:rPr lang="en-GB" sz="4400" dirty="0">
                <a:solidFill>
                  <a:schemeClr val="accent5">
                    <a:lumMod val="75000"/>
                  </a:schemeClr>
                </a:solidFill>
              </a:rPr>
              <a:t>For further information </a:t>
            </a:r>
          </a:p>
          <a:p>
            <a:pPr marL="0" indent="0">
              <a:buNone/>
            </a:pPr>
            <a:endParaRPr lang="en-GB" sz="4400" dirty="0">
              <a:solidFill>
                <a:schemeClr val="accent5">
                  <a:lumMod val="75000"/>
                </a:schemeClr>
              </a:solidFill>
            </a:endParaRPr>
          </a:p>
          <a:p>
            <a:pPr marL="0" indent="0">
              <a:buNone/>
            </a:pPr>
            <a:r>
              <a:rPr lang="en-GB" sz="4400" dirty="0">
                <a:solidFill>
                  <a:schemeClr val="accent5">
                    <a:lumMod val="75000"/>
                  </a:schemeClr>
                </a:solidFill>
                <a:hlinkClick r:id="rId2"/>
              </a:rPr>
              <a:t>liam@bridgesprojects.org</a:t>
            </a:r>
            <a:endParaRPr lang="en-GB" sz="4400" dirty="0">
              <a:solidFill>
                <a:schemeClr val="accent5">
                  <a:lumMod val="75000"/>
                </a:schemeClr>
              </a:solidFill>
            </a:endParaRPr>
          </a:p>
          <a:p>
            <a:pPr marL="0" indent="0">
              <a:buNone/>
            </a:pPr>
            <a:endParaRPr lang="en-GB" sz="4400" dirty="0">
              <a:solidFill>
                <a:schemeClr val="accent5">
                  <a:lumMod val="75000"/>
                </a:schemeClr>
              </a:solidFill>
            </a:endParaRPr>
          </a:p>
          <a:p>
            <a:pPr marL="0" indent="0">
              <a:buNone/>
            </a:pPr>
            <a:r>
              <a:rPr lang="en-GB" sz="4400" dirty="0">
                <a:solidFill>
                  <a:schemeClr val="accent5">
                    <a:lumMod val="75000"/>
                  </a:schemeClr>
                </a:solidFill>
              </a:rPr>
              <a:t>Or I am sure the Healthwatch team will pass my details on</a:t>
            </a:r>
          </a:p>
        </p:txBody>
      </p:sp>
    </p:spTree>
    <p:extLst>
      <p:ext uri="{BB962C8B-B14F-4D97-AF65-F5344CB8AC3E}">
        <p14:creationId xmlns:p14="http://schemas.microsoft.com/office/powerpoint/2010/main" val="207125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72D58-E4D1-A78C-CA5C-E396A6D8B3F2}"/>
              </a:ext>
            </a:extLst>
          </p:cNvPr>
          <p:cNvSpPr>
            <a:spLocks noGrp="1"/>
          </p:cNvSpPr>
          <p:nvPr>
            <p:ph type="title"/>
          </p:nvPr>
        </p:nvSpPr>
        <p:spPr/>
        <p:txBody>
          <a:bodyPr/>
          <a:lstStyle/>
          <a:p>
            <a:endParaRPr lang="en-GB"/>
          </a:p>
        </p:txBody>
      </p:sp>
      <p:pic>
        <p:nvPicPr>
          <p:cNvPr id="4" name="Online Media 3" title="How an Addicted Brain Works">
            <a:hlinkClick r:id="" action="ppaction://media"/>
            <a:extLst>
              <a:ext uri="{FF2B5EF4-FFF2-40B4-BE49-F238E27FC236}">
                <a16:creationId xmlns:a16="http://schemas.microsoft.com/office/drawing/2014/main" id="{2FF01E19-E1E9-9EFE-DEC3-F8ED44588725}"/>
              </a:ext>
            </a:extLst>
          </p:cNvPr>
          <p:cNvPicPr>
            <a:picLocks noGrp="1" noRot="1" noChangeAspect="1"/>
          </p:cNvPicPr>
          <p:nvPr>
            <p:ph idx="1"/>
            <a:videoFile r:link="rId1"/>
          </p:nvPr>
        </p:nvPicPr>
        <p:blipFill>
          <a:blip r:embed="rId3"/>
          <a:stretch>
            <a:fillRect/>
          </a:stretch>
        </p:blipFill>
        <p:spPr>
          <a:xfrm>
            <a:off x="1099457" y="816429"/>
            <a:ext cx="9699172" cy="5867400"/>
          </a:xfrm>
          <a:prstGeom prst="rect">
            <a:avLst/>
          </a:prstGeom>
        </p:spPr>
      </p:pic>
    </p:spTree>
    <p:extLst>
      <p:ext uri="{BB962C8B-B14F-4D97-AF65-F5344CB8AC3E}">
        <p14:creationId xmlns:p14="http://schemas.microsoft.com/office/powerpoint/2010/main" val="191774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410F7-8A38-FB21-237E-17D7E2A8E5D0}"/>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FA91CF10-D654-60D3-C651-0355E663FD06}"/>
              </a:ext>
            </a:extLst>
          </p:cNvPr>
          <p:cNvSpPr>
            <a:spLocks noGrp="1"/>
          </p:cNvSpPr>
          <p:nvPr>
            <p:ph type="subTitle" idx="1"/>
          </p:nvPr>
        </p:nvSpPr>
        <p:spPr/>
        <p:txBody>
          <a:bodyPr/>
          <a:lstStyle/>
          <a:p>
            <a:endParaRPr lang="en-GB"/>
          </a:p>
        </p:txBody>
      </p:sp>
      <p:pic>
        <p:nvPicPr>
          <p:cNvPr id="4" name="Online Media 3" title="2-Minute Neuroscience: Effects of Cocaine">
            <a:hlinkClick r:id="" action="ppaction://media"/>
            <a:extLst>
              <a:ext uri="{FF2B5EF4-FFF2-40B4-BE49-F238E27FC236}">
                <a16:creationId xmlns:a16="http://schemas.microsoft.com/office/drawing/2014/main" id="{68A11F2D-E8ED-01D9-5518-6231191DC1BC}"/>
              </a:ext>
            </a:extLst>
          </p:cNvPr>
          <p:cNvPicPr>
            <a:picLocks noRot="1" noChangeAspect="1"/>
          </p:cNvPicPr>
          <p:nvPr>
            <a:videoFile r:link="rId1"/>
          </p:nvPr>
        </p:nvPicPr>
        <p:blipFill>
          <a:blip r:embed="rId3"/>
          <a:stretch>
            <a:fillRect/>
          </a:stretch>
        </p:blipFill>
        <p:spPr>
          <a:xfrm>
            <a:off x="1016000" y="558800"/>
            <a:ext cx="10160000" cy="5740400"/>
          </a:xfrm>
          <a:prstGeom prst="rect">
            <a:avLst/>
          </a:prstGeom>
        </p:spPr>
      </p:pic>
    </p:spTree>
    <p:extLst>
      <p:ext uri="{BB962C8B-B14F-4D97-AF65-F5344CB8AC3E}">
        <p14:creationId xmlns:p14="http://schemas.microsoft.com/office/powerpoint/2010/main" val="32441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0576-D856-075B-AAA0-ED1F886FC096}"/>
              </a:ext>
            </a:extLst>
          </p:cNvPr>
          <p:cNvSpPr>
            <a:spLocks noGrp="1"/>
          </p:cNvSpPr>
          <p:nvPr>
            <p:ph type="title"/>
          </p:nvPr>
        </p:nvSpPr>
        <p:spPr>
          <a:xfrm>
            <a:off x="838200" y="143573"/>
            <a:ext cx="10515600" cy="857913"/>
          </a:xfrm>
        </p:spPr>
        <p:txBody>
          <a:bodyPr>
            <a:normAutofit/>
          </a:bodyPr>
          <a:lstStyle/>
          <a:p>
            <a:r>
              <a:rPr lang="en-GB" dirty="0">
                <a:solidFill>
                  <a:schemeClr val="tx2">
                    <a:lumMod val="10000"/>
                  </a:schemeClr>
                </a:solidFill>
              </a:rPr>
              <a:t>Rat Park</a:t>
            </a:r>
          </a:p>
        </p:txBody>
      </p:sp>
      <p:pic>
        <p:nvPicPr>
          <p:cNvPr id="4" name="Online Media 3" title="Everything We Think We Know About Addiction Is Wrong">
            <a:hlinkClick r:id="" action="ppaction://media"/>
            <a:extLst>
              <a:ext uri="{FF2B5EF4-FFF2-40B4-BE49-F238E27FC236}">
                <a16:creationId xmlns:a16="http://schemas.microsoft.com/office/drawing/2014/main" id="{DF2E6988-DC7B-4DA2-5CC5-688D3ADA3B80}"/>
              </a:ext>
            </a:extLst>
          </p:cNvPr>
          <p:cNvPicPr>
            <a:picLocks noGrp="1" noRot="1" noChangeAspect="1"/>
          </p:cNvPicPr>
          <p:nvPr>
            <p:ph idx="1"/>
            <a:videoFile r:link="rId1"/>
          </p:nvPr>
        </p:nvPicPr>
        <p:blipFill>
          <a:blip r:embed="rId3"/>
          <a:stretch>
            <a:fillRect/>
          </a:stretch>
        </p:blipFill>
        <p:spPr>
          <a:xfrm>
            <a:off x="1001486" y="1123688"/>
            <a:ext cx="9895114" cy="5590739"/>
          </a:xfrm>
          <a:prstGeom prst="rect">
            <a:avLst/>
          </a:prstGeom>
        </p:spPr>
      </p:pic>
    </p:spTree>
    <p:extLst>
      <p:ext uri="{BB962C8B-B14F-4D97-AF65-F5344CB8AC3E}">
        <p14:creationId xmlns:p14="http://schemas.microsoft.com/office/powerpoint/2010/main" val="2990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9C2D05-3D91-44E4-DBE6-E99BF55FC196}"/>
              </a:ext>
            </a:extLst>
          </p:cNvPr>
          <p:cNvSpPr>
            <a:spLocks noGrp="1"/>
          </p:cNvSpPr>
          <p:nvPr>
            <p:ph type="title"/>
          </p:nvPr>
        </p:nvSpPr>
        <p:spPr>
          <a:xfrm>
            <a:off x="556532" y="643467"/>
            <a:ext cx="11210925" cy="74483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normAutofit/>
          </a:bodyPr>
          <a:lstStyle/>
          <a:p>
            <a:pPr algn="ctr"/>
            <a:r>
              <a:rPr lang="en-US" sz="3200" kern="1200" dirty="0">
                <a:solidFill>
                  <a:schemeClr val="bg1"/>
                </a:solidFill>
                <a:latin typeface="+mj-lt"/>
                <a:ea typeface="+mj-ea"/>
                <a:cs typeface="+mj-cs"/>
              </a:rPr>
              <a:t>Addiction Training  </a:t>
            </a:r>
          </a:p>
        </p:txBody>
      </p:sp>
      <p:pic>
        <p:nvPicPr>
          <p:cNvPr id="5" name="Content Placeholder 4">
            <a:extLst>
              <a:ext uri="{FF2B5EF4-FFF2-40B4-BE49-F238E27FC236}">
                <a16:creationId xmlns:a16="http://schemas.microsoft.com/office/drawing/2014/main" id="{A2AA187B-90C3-ADF8-2D3C-A08A31AC272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233194" y="2284828"/>
            <a:ext cx="8014033" cy="3287258"/>
          </a:xfrm>
          <a:prstGeom prst="rect">
            <a:avLst/>
          </a:prstGeom>
        </p:spPr>
      </p:pic>
    </p:spTree>
    <p:extLst>
      <p:ext uri="{BB962C8B-B14F-4D97-AF65-F5344CB8AC3E}">
        <p14:creationId xmlns:p14="http://schemas.microsoft.com/office/powerpoint/2010/main" val="3840009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C39AC-2DE9-CB28-384D-F70F442CF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590AC2-DDFD-9B12-5B75-0F68C5D4DC79}"/>
              </a:ext>
            </a:extLst>
          </p:cNvPr>
          <p:cNvSpPr>
            <a:spLocks noGrp="1"/>
          </p:cNvSpPr>
          <p:nvPr>
            <p:ph type="title"/>
          </p:nvPr>
        </p:nvSpPr>
        <p:spPr/>
        <p:txBody>
          <a:bodyPr/>
          <a:lstStyle/>
          <a:p>
            <a:r>
              <a:rPr lang="en-GB" dirty="0">
                <a:solidFill>
                  <a:schemeClr val="accent5">
                    <a:lumMod val="75000"/>
                  </a:schemeClr>
                </a:solidFill>
              </a:rPr>
              <a:t>Who can be impacted by addiction?</a:t>
            </a:r>
          </a:p>
        </p:txBody>
      </p:sp>
      <p:sp>
        <p:nvSpPr>
          <p:cNvPr id="3" name="Content Placeholder 2">
            <a:extLst>
              <a:ext uri="{FF2B5EF4-FFF2-40B4-BE49-F238E27FC236}">
                <a16:creationId xmlns:a16="http://schemas.microsoft.com/office/drawing/2014/main" id="{A2B24457-C871-9FB4-330A-3251463F0D75}"/>
              </a:ext>
            </a:extLst>
          </p:cNvPr>
          <p:cNvSpPr>
            <a:spLocks noGrp="1"/>
          </p:cNvSpPr>
          <p:nvPr>
            <p:ph idx="1"/>
          </p:nvPr>
        </p:nvSpPr>
        <p:spPr>
          <a:xfrm>
            <a:off x="838200" y="1825625"/>
            <a:ext cx="6030951" cy="4667250"/>
          </a:xfrm>
        </p:spPr>
        <p:txBody>
          <a:bodyPr>
            <a:normAutofit/>
          </a:bodyPr>
          <a:lstStyle/>
          <a:p>
            <a:r>
              <a:rPr lang="en-GB" sz="3600" dirty="0">
                <a:solidFill>
                  <a:schemeClr val="accent5">
                    <a:lumMod val="75000"/>
                  </a:schemeClr>
                </a:solidFill>
              </a:rPr>
              <a:t>Any age</a:t>
            </a:r>
          </a:p>
          <a:p>
            <a:r>
              <a:rPr lang="en-GB" sz="3600" dirty="0">
                <a:solidFill>
                  <a:schemeClr val="accent5">
                    <a:lumMod val="75000"/>
                  </a:schemeClr>
                </a:solidFill>
              </a:rPr>
              <a:t>Any Culture</a:t>
            </a:r>
          </a:p>
          <a:p>
            <a:r>
              <a:rPr lang="en-GB" sz="3600" dirty="0">
                <a:solidFill>
                  <a:schemeClr val="accent5">
                    <a:lumMod val="75000"/>
                  </a:schemeClr>
                </a:solidFill>
              </a:rPr>
              <a:t>Any socioeconomic group</a:t>
            </a:r>
          </a:p>
          <a:p>
            <a:r>
              <a:rPr lang="en-GB" sz="3600" dirty="0">
                <a:solidFill>
                  <a:schemeClr val="accent5">
                    <a:lumMod val="75000"/>
                  </a:schemeClr>
                </a:solidFill>
              </a:rPr>
              <a:t>Any religion</a:t>
            </a:r>
          </a:p>
          <a:p>
            <a:r>
              <a:rPr lang="en-GB" sz="3600" dirty="0">
                <a:solidFill>
                  <a:schemeClr val="accent5">
                    <a:lumMod val="75000"/>
                  </a:schemeClr>
                </a:solidFill>
              </a:rPr>
              <a:t>Any ethnicity </a:t>
            </a:r>
          </a:p>
          <a:p>
            <a:r>
              <a:rPr lang="en-GB" sz="3600" dirty="0">
                <a:solidFill>
                  <a:schemeClr val="accent5">
                    <a:lumMod val="75000"/>
                  </a:schemeClr>
                </a:solidFill>
              </a:rPr>
              <a:t>Any level of education</a:t>
            </a:r>
          </a:p>
          <a:p>
            <a:r>
              <a:rPr lang="en-GB" sz="3600" dirty="0">
                <a:solidFill>
                  <a:schemeClr val="accent5">
                    <a:lumMod val="75000"/>
                  </a:schemeClr>
                </a:solidFill>
              </a:rPr>
              <a:t>Working/ Not Working</a:t>
            </a:r>
          </a:p>
          <a:p>
            <a:endParaRPr lang="en-GB" sz="3600" dirty="0">
              <a:solidFill>
                <a:schemeClr val="accent5">
                  <a:lumMod val="75000"/>
                </a:schemeClr>
              </a:solidFill>
            </a:endParaRPr>
          </a:p>
        </p:txBody>
      </p:sp>
      <p:sp>
        <p:nvSpPr>
          <p:cNvPr id="4" name="TextBox 3">
            <a:extLst>
              <a:ext uri="{FF2B5EF4-FFF2-40B4-BE49-F238E27FC236}">
                <a16:creationId xmlns:a16="http://schemas.microsoft.com/office/drawing/2014/main" id="{3E24F13C-6E8D-968D-580D-2BD1B090A925}"/>
              </a:ext>
            </a:extLst>
          </p:cNvPr>
          <p:cNvSpPr txBox="1"/>
          <p:nvPr/>
        </p:nvSpPr>
        <p:spPr>
          <a:xfrm>
            <a:off x="7610707" y="4159250"/>
            <a:ext cx="3540513" cy="1754326"/>
          </a:xfrm>
          <a:prstGeom prst="rect">
            <a:avLst/>
          </a:prstGeom>
          <a:noFill/>
        </p:spPr>
        <p:txBody>
          <a:bodyPr wrap="square" rtlCol="0">
            <a:spAutoFit/>
          </a:bodyPr>
          <a:lstStyle/>
          <a:p>
            <a:r>
              <a:rPr lang="en-GB" sz="3600" dirty="0">
                <a:solidFill>
                  <a:schemeClr val="accent5">
                    <a:lumMod val="75000"/>
                  </a:schemeClr>
                </a:solidFill>
              </a:rPr>
              <a:t>Risk Factors:</a:t>
            </a:r>
          </a:p>
          <a:p>
            <a:r>
              <a:rPr lang="en-GB" sz="3600" dirty="0">
                <a:solidFill>
                  <a:schemeClr val="accent5">
                    <a:lumMod val="75000"/>
                  </a:schemeClr>
                </a:solidFill>
              </a:rPr>
              <a:t>We all have them </a:t>
            </a:r>
          </a:p>
        </p:txBody>
      </p:sp>
      <p:sp>
        <p:nvSpPr>
          <p:cNvPr id="5" name="TextBox 4">
            <a:extLst>
              <a:ext uri="{FF2B5EF4-FFF2-40B4-BE49-F238E27FC236}">
                <a16:creationId xmlns:a16="http://schemas.microsoft.com/office/drawing/2014/main" id="{3E9CFB9B-0651-8014-DB57-1C32D43B0330}"/>
              </a:ext>
            </a:extLst>
          </p:cNvPr>
          <p:cNvSpPr txBox="1"/>
          <p:nvPr/>
        </p:nvSpPr>
        <p:spPr>
          <a:xfrm>
            <a:off x="8017727" y="1690688"/>
            <a:ext cx="2865863" cy="1754326"/>
          </a:xfrm>
          <a:prstGeom prst="rect">
            <a:avLst/>
          </a:prstGeom>
          <a:noFill/>
        </p:spPr>
        <p:txBody>
          <a:bodyPr wrap="square" rtlCol="0">
            <a:spAutoFit/>
          </a:bodyPr>
          <a:lstStyle/>
          <a:p>
            <a:pPr marL="571500" indent="-571500">
              <a:buFont typeface="Arial" panose="020B0604020202020204" pitchFamily="34" charset="0"/>
              <a:buChar char="•"/>
            </a:pPr>
            <a:r>
              <a:rPr lang="en-GB" sz="3600" dirty="0">
                <a:solidFill>
                  <a:schemeClr val="accent5">
                    <a:lumMod val="75000"/>
                  </a:schemeClr>
                </a:solidFill>
              </a:rPr>
              <a:t>Me</a:t>
            </a:r>
          </a:p>
          <a:p>
            <a:pPr marL="571500" indent="-571500">
              <a:buFont typeface="Arial" panose="020B0604020202020204" pitchFamily="34" charset="0"/>
              <a:buChar char="•"/>
            </a:pPr>
            <a:r>
              <a:rPr lang="en-GB" sz="3600" dirty="0">
                <a:solidFill>
                  <a:schemeClr val="accent5">
                    <a:lumMod val="75000"/>
                  </a:schemeClr>
                </a:solidFill>
              </a:rPr>
              <a:t>You</a:t>
            </a:r>
          </a:p>
          <a:p>
            <a:endParaRPr lang="en-GB" sz="3600" dirty="0">
              <a:solidFill>
                <a:schemeClr val="accent5">
                  <a:lumMod val="75000"/>
                </a:schemeClr>
              </a:solidFill>
            </a:endParaRPr>
          </a:p>
        </p:txBody>
      </p:sp>
    </p:spTree>
    <p:extLst>
      <p:ext uri="{BB962C8B-B14F-4D97-AF65-F5344CB8AC3E}">
        <p14:creationId xmlns:p14="http://schemas.microsoft.com/office/powerpoint/2010/main" val="37539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47D32-4170-DC91-E70A-3034AB68D3F4}"/>
              </a:ext>
            </a:extLst>
          </p:cNvPr>
          <p:cNvSpPr>
            <a:spLocks noGrp="1"/>
          </p:cNvSpPr>
          <p:nvPr>
            <p:ph type="title"/>
          </p:nvPr>
        </p:nvSpPr>
        <p:spPr/>
        <p:txBody>
          <a:bodyPr/>
          <a:lstStyle/>
          <a:p>
            <a:r>
              <a:rPr lang="en-GB" sz="4400" dirty="0">
                <a:solidFill>
                  <a:schemeClr val="accent5">
                    <a:lumMod val="75000"/>
                  </a:schemeClr>
                </a:solidFill>
              </a:rPr>
              <a:t>Liam Knowles</a:t>
            </a:r>
            <a:br>
              <a:rPr lang="en-GB" sz="4400" dirty="0">
                <a:solidFill>
                  <a:schemeClr val="accent5">
                    <a:lumMod val="75000"/>
                  </a:schemeClr>
                </a:solidFill>
              </a:rPr>
            </a:br>
            <a:endParaRPr lang="en-GB" dirty="0"/>
          </a:p>
        </p:txBody>
      </p:sp>
      <p:sp>
        <p:nvSpPr>
          <p:cNvPr id="3" name="Content Placeholder 2">
            <a:extLst>
              <a:ext uri="{FF2B5EF4-FFF2-40B4-BE49-F238E27FC236}">
                <a16:creationId xmlns:a16="http://schemas.microsoft.com/office/drawing/2014/main" id="{54A34B3A-0768-7A89-9335-3E116BCF75AE}"/>
              </a:ext>
            </a:extLst>
          </p:cNvPr>
          <p:cNvSpPr>
            <a:spLocks noGrp="1"/>
          </p:cNvSpPr>
          <p:nvPr>
            <p:ph idx="1"/>
          </p:nvPr>
        </p:nvSpPr>
        <p:spPr>
          <a:xfrm>
            <a:off x="838200" y="1825625"/>
            <a:ext cx="10515600" cy="160337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r>
              <a:rPr lang="en-GB" sz="3600" dirty="0">
                <a:solidFill>
                  <a:schemeClr val="accent5">
                    <a:lumMod val="75000"/>
                  </a:schemeClr>
                </a:solidFill>
              </a:rPr>
              <a:t>Talk about yourself for a few minutes Liam, they will love it </a:t>
            </a:r>
          </a:p>
        </p:txBody>
      </p:sp>
      <p:sp>
        <p:nvSpPr>
          <p:cNvPr id="4" name="TextBox 3">
            <a:extLst>
              <a:ext uri="{FF2B5EF4-FFF2-40B4-BE49-F238E27FC236}">
                <a16:creationId xmlns:a16="http://schemas.microsoft.com/office/drawing/2014/main" id="{D0EC17D9-D7B3-9D78-3795-997B8EAA65A7}"/>
              </a:ext>
            </a:extLst>
          </p:cNvPr>
          <p:cNvSpPr txBox="1"/>
          <p:nvPr/>
        </p:nvSpPr>
        <p:spPr>
          <a:xfrm>
            <a:off x="1293541" y="4148254"/>
            <a:ext cx="9355874" cy="646331"/>
          </a:xfrm>
          <a:prstGeom prst="rect">
            <a:avLst/>
          </a:prstGeom>
          <a:noFill/>
        </p:spPr>
        <p:txBody>
          <a:bodyPr wrap="square" rtlCol="0">
            <a:spAutoFit/>
          </a:bodyPr>
          <a:lstStyle/>
          <a:p>
            <a:r>
              <a:rPr lang="en-GB" sz="3600" dirty="0">
                <a:solidFill>
                  <a:schemeClr val="accent5">
                    <a:lumMod val="75000"/>
                  </a:schemeClr>
                </a:solidFill>
              </a:rPr>
              <a:t>Why I do this? What is this?</a:t>
            </a:r>
          </a:p>
        </p:txBody>
      </p:sp>
      <p:sp>
        <p:nvSpPr>
          <p:cNvPr id="5" name="TextBox 4">
            <a:extLst>
              <a:ext uri="{FF2B5EF4-FFF2-40B4-BE49-F238E27FC236}">
                <a16:creationId xmlns:a16="http://schemas.microsoft.com/office/drawing/2014/main" id="{534C602A-7A87-E92E-A685-46BDC81E6226}"/>
              </a:ext>
            </a:extLst>
          </p:cNvPr>
          <p:cNvSpPr txBox="1"/>
          <p:nvPr/>
        </p:nvSpPr>
        <p:spPr>
          <a:xfrm>
            <a:off x="1633652" y="5190892"/>
            <a:ext cx="7934093" cy="1200329"/>
          </a:xfrm>
          <a:prstGeom prst="rect">
            <a:avLst/>
          </a:prstGeom>
          <a:noFill/>
        </p:spPr>
        <p:txBody>
          <a:bodyPr wrap="square" rtlCol="0">
            <a:spAutoFit/>
          </a:bodyPr>
          <a:lstStyle/>
          <a:p>
            <a:r>
              <a:rPr lang="en-GB" sz="3600" dirty="0">
                <a:solidFill>
                  <a:schemeClr val="accent5">
                    <a:lumMod val="75000"/>
                  </a:schemeClr>
                </a:solidFill>
              </a:rPr>
              <a:t>Free training to anyone who will help me with Power Point</a:t>
            </a:r>
          </a:p>
        </p:txBody>
      </p:sp>
    </p:spTree>
    <p:extLst>
      <p:ext uri="{BB962C8B-B14F-4D97-AF65-F5344CB8AC3E}">
        <p14:creationId xmlns:p14="http://schemas.microsoft.com/office/powerpoint/2010/main" val="75993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DE909-CE38-EA80-EDDC-0BCDFDCC1F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B1385D-CAAE-950E-8C8A-B2D6B997ADC3}"/>
              </a:ext>
            </a:extLst>
          </p:cNvPr>
          <p:cNvSpPr>
            <a:spLocks noGrp="1"/>
          </p:cNvSpPr>
          <p:nvPr>
            <p:ph type="title"/>
          </p:nvPr>
        </p:nvSpPr>
        <p:spPr/>
        <p:txBody>
          <a:bodyPr/>
          <a:lstStyle/>
          <a:p>
            <a:r>
              <a:rPr lang="en-GB" dirty="0">
                <a:solidFill>
                  <a:schemeClr val="accent5">
                    <a:lumMod val="75000"/>
                  </a:schemeClr>
                </a:solidFill>
              </a:rPr>
              <a:t>Addiction </a:t>
            </a:r>
          </a:p>
        </p:txBody>
      </p:sp>
      <p:sp>
        <p:nvSpPr>
          <p:cNvPr id="3" name="Content Placeholder 2">
            <a:extLst>
              <a:ext uri="{FF2B5EF4-FFF2-40B4-BE49-F238E27FC236}">
                <a16:creationId xmlns:a16="http://schemas.microsoft.com/office/drawing/2014/main" id="{439F8C5F-F893-7301-375C-635D034787B6}"/>
              </a:ext>
            </a:extLst>
          </p:cNvPr>
          <p:cNvSpPr>
            <a:spLocks noGrp="1"/>
          </p:cNvSpPr>
          <p:nvPr>
            <p:ph idx="1"/>
          </p:nvPr>
        </p:nvSpPr>
        <p:spPr>
          <a:xfrm>
            <a:off x="838200" y="1825625"/>
            <a:ext cx="10515600" cy="194348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endParaRPr lang="en-GB" sz="4000" dirty="0">
              <a:solidFill>
                <a:schemeClr val="accent5">
                  <a:lumMod val="75000"/>
                </a:schemeClr>
              </a:solidFill>
            </a:endParaRPr>
          </a:p>
          <a:p>
            <a:pPr marL="0" indent="0">
              <a:buNone/>
            </a:pPr>
            <a:r>
              <a:rPr lang="en-GB" sz="4000" dirty="0">
                <a:solidFill>
                  <a:schemeClr val="accent5">
                    <a:lumMod val="75000"/>
                  </a:schemeClr>
                </a:solidFill>
              </a:rPr>
              <a:t>‘it’s all in their head’ </a:t>
            </a:r>
          </a:p>
        </p:txBody>
      </p:sp>
      <p:sp>
        <p:nvSpPr>
          <p:cNvPr id="4" name="TextBox 3">
            <a:extLst>
              <a:ext uri="{FF2B5EF4-FFF2-40B4-BE49-F238E27FC236}">
                <a16:creationId xmlns:a16="http://schemas.microsoft.com/office/drawing/2014/main" id="{A7630CC3-391C-6B21-78F6-035C2CD47268}"/>
              </a:ext>
            </a:extLst>
          </p:cNvPr>
          <p:cNvSpPr txBox="1"/>
          <p:nvPr/>
        </p:nvSpPr>
        <p:spPr>
          <a:xfrm>
            <a:off x="838200" y="4461920"/>
            <a:ext cx="4659351" cy="707886"/>
          </a:xfrm>
          <a:prstGeom prst="rect">
            <a:avLst/>
          </a:prstGeom>
          <a:noFill/>
        </p:spPr>
        <p:txBody>
          <a:bodyPr wrap="square" rtlCol="0">
            <a:spAutoFit/>
          </a:bodyPr>
          <a:lstStyle/>
          <a:p>
            <a:r>
              <a:rPr lang="en-GB" sz="4000" dirty="0">
                <a:solidFill>
                  <a:schemeClr val="accent5">
                    <a:lumMod val="75000"/>
                  </a:schemeClr>
                </a:solidFill>
              </a:rPr>
              <a:t>Obviously </a:t>
            </a:r>
          </a:p>
        </p:txBody>
      </p:sp>
      <p:pic>
        <p:nvPicPr>
          <p:cNvPr id="6" name="Picture 5" descr="Close-up unopened pill packets">
            <a:extLst>
              <a:ext uri="{FF2B5EF4-FFF2-40B4-BE49-F238E27FC236}">
                <a16:creationId xmlns:a16="http://schemas.microsoft.com/office/drawing/2014/main" id="{7B214B46-EADE-DA7B-DA59-870CEFA008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3473" y="3904050"/>
            <a:ext cx="4086032" cy="2507902"/>
          </a:xfrm>
          <a:prstGeom prst="rect">
            <a:avLst/>
          </a:prstGeom>
        </p:spPr>
      </p:pic>
    </p:spTree>
    <p:extLst>
      <p:ext uri="{BB962C8B-B14F-4D97-AF65-F5344CB8AC3E}">
        <p14:creationId xmlns:p14="http://schemas.microsoft.com/office/powerpoint/2010/main" val="15208978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8A211-1457-5D59-F425-2636DAD206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65A02B-53D3-8A36-E59C-9E2E313B4D40}"/>
              </a:ext>
            </a:extLst>
          </p:cNvPr>
          <p:cNvSpPr>
            <a:spLocks noGrp="1"/>
          </p:cNvSpPr>
          <p:nvPr>
            <p:ph type="title"/>
          </p:nvPr>
        </p:nvSpPr>
        <p:spPr/>
        <p:txBody>
          <a:bodyPr/>
          <a:lstStyle/>
          <a:p>
            <a:r>
              <a:rPr lang="en-GB" dirty="0">
                <a:solidFill>
                  <a:schemeClr val="accent5">
                    <a:lumMod val="75000"/>
                  </a:schemeClr>
                </a:solidFill>
              </a:rPr>
              <a:t>Neuroplasticity </a:t>
            </a:r>
          </a:p>
        </p:txBody>
      </p:sp>
      <p:sp>
        <p:nvSpPr>
          <p:cNvPr id="3" name="Content Placeholder 2">
            <a:extLst>
              <a:ext uri="{FF2B5EF4-FFF2-40B4-BE49-F238E27FC236}">
                <a16:creationId xmlns:a16="http://schemas.microsoft.com/office/drawing/2014/main" id="{59941E41-635D-86AB-C7C1-CF69C7FE9279}"/>
              </a:ext>
            </a:extLst>
          </p:cNvPr>
          <p:cNvSpPr>
            <a:spLocks noGrp="1"/>
          </p:cNvSpPr>
          <p:nvPr>
            <p:ph idx="1"/>
          </p:nvPr>
        </p:nvSpPr>
        <p:spPr>
          <a:xfrm>
            <a:off x="838200" y="1825625"/>
            <a:ext cx="10515600" cy="13255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en-GB" dirty="0"/>
          </a:p>
          <a:p>
            <a:pPr marL="0" indent="0">
              <a:buNone/>
            </a:pPr>
            <a:r>
              <a:rPr lang="en-GB" dirty="0">
                <a:solidFill>
                  <a:schemeClr val="accent5">
                    <a:lumMod val="75000"/>
                  </a:schemeClr>
                </a:solidFill>
              </a:rPr>
              <a:t>Pathways in the brain </a:t>
            </a:r>
          </a:p>
        </p:txBody>
      </p:sp>
      <p:pic>
        <p:nvPicPr>
          <p:cNvPr id="4" name="Picture 3">
            <a:extLst>
              <a:ext uri="{FF2B5EF4-FFF2-40B4-BE49-F238E27FC236}">
                <a16:creationId xmlns:a16="http://schemas.microsoft.com/office/drawing/2014/main" id="{0C22B0D0-F6CD-C784-B793-1D4FB87552E2}"/>
              </a:ext>
            </a:extLst>
          </p:cNvPr>
          <p:cNvPicPr>
            <a:picLocks noChangeAspect="1"/>
          </p:cNvPicPr>
          <p:nvPr/>
        </p:nvPicPr>
        <p:blipFill>
          <a:blip r:embed="rId2"/>
          <a:stretch>
            <a:fillRect/>
          </a:stretch>
        </p:blipFill>
        <p:spPr>
          <a:xfrm>
            <a:off x="4070196" y="3481361"/>
            <a:ext cx="3434576" cy="2950341"/>
          </a:xfrm>
          <a:prstGeom prst="rect">
            <a:avLst/>
          </a:prstGeom>
        </p:spPr>
      </p:pic>
      <p:sp>
        <p:nvSpPr>
          <p:cNvPr id="5" name="TextBox 4">
            <a:extLst>
              <a:ext uri="{FF2B5EF4-FFF2-40B4-BE49-F238E27FC236}">
                <a16:creationId xmlns:a16="http://schemas.microsoft.com/office/drawing/2014/main" id="{18A5117A-2465-22E3-5972-9278C5818383}"/>
              </a:ext>
            </a:extLst>
          </p:cNvPr>
          <p:cNvSpPr txBox="1"/>
          <p:nvPr/>
        </p:nvSpPr>
        <p:spPr>
          <a:xfrm>
            <a:off x="8987883" y="3757961"/>
            <a:ext cx="2843561" cy="1754326"/>
          </a:xfrm>
          <a:prstGeom prst="rect">
            <a:avLst/>
          </a:prstGeom>
          <a:noFill/>
        </p:spPr>
        <p:txBody>
          <a:bodyPr wrap="square" rtlCol="0">
            <a:spAutoFit/>
          </a:bodyPr>
          <a:lstStyle/>
          <a:p>
            <a:r>
              <a:rPr lang="en-GB" sz="3600" dirty="0">
                <a:solidFill>
                  <a:schemeClr val="accent5">
                    <a:lumMod val="75000"/>
                  </a:schemeClr>
                </a:solidFill>
              </a:rPr>
              <a:t>Let’s try crossing our arms </a:t>
            </a:r>
          </a:p>
        </p:txBody>
      </p:sp>
      <p:sp>
        <p:nvSpPr>
          <p:cNvPr id="6" name="TextBox 5">
            <a:extLst>
              <a:ext uri="{FF2B5EF4-FFF2-40B4-BE49-F238E27FC236}">
                <a16:creationId xmlns:a16="http://schemas.microsoft.com/office/drawing/2014/main" id="{3B466518-129F-5948-A4E8-409B961D8848}"/>
              </a:ext>
            </a:extLst>
          </p:cNvPr>
          <p:cNvSpPr txBox="1"/>
          <p:nvPr/>
        </p:nvSpPr>
        <p:spPr>
          <a:xfrm>
            <a:off x="838200" y="3757961"/>
            <a:ext cx="2317595" cy="1754326"/>
          </a:xfrm>
          <a:prstGeom prst="rect">
            <a:avLst/>
          </a:prstGeom>
          <a:noFill/>
        </p:spPr>
        <p:txBody>
          <a:bodyPr wrap="square" rtlCol="0">
            <a:spAutoFit/>
          </a:bodyPr>
          <a:lstStyle/>
          <a:p>
            <a:r>
              <a:rPr lang="en-GB" sz="3600" dirty="0">
                <a:solidFill>
                  <a:schemeClr val="accent5">
                    <a:lumMod val="75000"/>
                  </a:schemeClr>
                </a:solidFill>
              </a:rPr>
              <a:t>Learning something new </a:t>
            </a:r>
          </a:p>
        </p:txBody>
      </p:sp>
    </p:spTree>
    <p:extLst>
      <p:ext uri="{BB962C8B-B14F-4D97-AF65-F5344CB8AC3E}">
        <p14:creationId xmlns:p14="http://schemas.microsoft.com/office/powerpoint/2010/main" val="1999450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A010D0-2E72-547C-C780-49AC55C942EE}"/>
              </a:ext>
            </a:extLst>
          </p:cNvPr>
          <p:cNvSpPr>
            <a:spLocks noGrp="1"/>
          </p:cNvSpPr>
          <p:nvPr>
            <p:ph type="title"/>
          </p:nvPr>
        </p:nvSpPr>
        <p:spPr>
          <a:xfrm>
            <a:off x="640080" y="325369"/>
            <a:ext cx="4368602" cy="1956841"/>
          </a:xfrm>
        </p:spPr>
        <p:txBody>
          <a:bodyPr anchor="b">
            <a:normAutofit/>
          </a:bodyPr>
          <a:lstStyle/>
          <a:p>
            <a:r>
              <a:rPr lang="en-GB" sz="4200" dirty="0"/>
              <a:t>Neurotransmitters </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CC80F2-398F-324A-0B77-E05C6C55C779}"/>
              </a:ext>
            </a:extLst>
          </p:cNvPr>
          <p:cNvSpPr>
            <a:spLocks noGrp="1"/>
          </p:cNvSpPr>
          <p:nvPr>
            <p:ph idx="1"/>
          </p:nvPr>
        </p:nvSpPr>
        <p:spPr>
          <a:xfrm>
            <a:off x="640080" y="2872899"/>
            <a:ext cx="4243589" cy="3320668"/>
          </a:xfrm>
        </p:spPr>
        <p:txBody>
          <a:bodyPr>
            <a:normAutofit/>
          </a:bodyPr>
          <a:lstStyle/>
          <a:p>
            <a:pPr marL="0" indent="0">
              <a:buNone/>
            </a:pPr>
            <a:r>
              <a:rPr lang="en-GB" sz="3600" dirty="0">
                <a:solidFill>
                  <a:schemeClr val="accent5">
                    <a:lumMod val="50000"/>
                  </a:schemeClr>
                </a:solidFill>
              </a:rPr>
              <a:t>Dopamine</a:t>
            </a:r>
          </a:p>
          <a:p>
            <a:pPr marL="0" indent="0">
              <a:buNone/>
            </a:pPr>
            <a:endParaRPr lang="en-GB" sz="3600" dirty="0">
              <a:solidFill>
                <a:schemeClr val="accent5">
                  <a:lumMod val="50000"/>
                </a:schemeClr>
              </a:solidFill>
            </a:endParaRPr>
          </a:p>
          <a:p>
            <a:pPr marL="0" indent="0">
              <a:buNone/>
            </a:pPr>
            <a:r>
              <a:rPr lang="en-GB" sz="3600" dirty="0">
                <a:solidFill>
                  <a:schemeClr val="accent5">
                    <a:lumMod val="50000"/>
                  </a:schemeClr>
                </a:solidFill>
              </a:rPr>
              <a:t>What is it?</a:t>
            </a:r>
          </a:p>
          <a:p>
            <a:pPr marL="0" indent="0">
              <a:buNone/>
            </a:pPr>
            <a:r>
              <a:rPr lang="en-GB" sz="3600" dirty="0">
                <a:solidFill>
                  <a:schemeClr val="accent5">
                    <a:lumMod val="50000"/>
                  </a:schemeClr>
                </a:solidFill>
              </a:rPr>
              <a:t>What is it for?</a:t>
            </a:r>
          </a:p>
        </p:txBody>
      </p:sp>
      <p:pic>
        <p:nvPicPr>
          <p:cNvPr id="5" name="Picture 4">
            <a:extLst>
              <a:ext uri="{FF2B5EF4-FFF2-40B4-BE49-F238E27FC236}">
                <a16:creationId xmlns:a16="http://schemas.microsoft.com/office/drawing/2014/main" id="{4908BC81-1934-1048-0CEF-539336D35FCC}"/>
              </a:ext>
            </a:extLst>
          </p:cNvPr>
          <p:cNvPicPr>
            <a:picLocks noChangeAspect="1"/>
          </p:cNvPicPr>
          <p:nvPr/>
        </p:nvPicPr>
        <p:blipFill>
          <a:blip r:embed="rId2"/>
          <a:srcRect l="952" r="14795"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9070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4A15B-F5CD-D751-705C-424303032D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1D2408-30B8-9763-7245-AF03BC2FF8A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70352E6-410B-6765-E372-4379B1ACB61E}"/>
              </a:ext>
            </a:extLst>
          </p:cNvPr>
          <p:cNvSpPr>
            <a:spLocks noGrp="1"/>
          </p:cNvSpPr>
          <p:nvPr>
            <p:ph idx="1"/>
          </p:nvPr>
        </p:nvSpPr>
        <p:spPr>
          <a:xfrm>
            <a:off x="4705814" y="4371277"/>
            <a:ext cx="6647985" cy="1805685"/>
          </a:xfrm>
        </p:spPr>
        <p:txBody>
          <a:bodyPr/>
          <a:lstStyle/>
          <a:p>
            <a:endParaRPr lang="en-GB" dirty="0"/>
          </a:p>
        </p:txBody>
      </p:sp>
      <p:pic>
        <p:nvPicPr>
          <p:cNvPr id="4" name="Picture 3">
            <a:extLst>
              <a:ext uri="{FF2B5EF4-FFF2-40B4-BE49-F238E27FC236}">
                <a16:creationId xmlns:a16="http://schemas.microsoft.com/office/drawing/2014/main" id="{3D2E056A-D917-1B64-F69A-7E260B4F1004}"/>
              </a:ext>
            </a:extLst>
          </p:cNvPr>
          <p:cNvPicPr>
            <a:picLocks noChangeAspect="1"/>
          </p:cNvPicPr>
          <p:nvPr/>
        </p:nvPicPr>
        <p:blipFill>
          <a:blip r:embed="rId2"/>
          <a:stretch>
            <a:fillRect/>
          </a:stretch>
        </p:blipFill>
        <p:spPr>
          <a:xfrm>
            <a:off x="401444" y="82666"/>
            <a:ext cx="11206976" cy="7377500"/>
          </a:xfrm>
          <a:prstGeom prst="rect">
            <a:avLst/>
          </a:prstGeom>
        </p:spPr>
      </p:pic>
    </p:spTree>
    <p:extLst>
      <p:ext uri="{BB962C8B-B14F-4D97-AF65-F5344CB8AC3E}">
        <p14:creationId xmlns:p14="http://schemas.microsoft.com/office/powerpoint/2010/main" val="2109336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A2CF-EAB7-2EF1-B7E7-012C159FBAD4}"/>
              </a:ext>
            </a:extLst>
          </p:cNvPr>
          <p:cNvSpPr>
            <a:spLocks noGrp="1"/>
          </p:cNvSpPr>
          <p:nvPr>
            <p:ph type="title"/>
          </p:nvPr>
        </p:nvSpPr>
        <p:spPr/>
        <p:txBody>
          <a:bodyPr/>
          <a:lstStyle/>
          <a:p>
            <a:r>
              <a:rPr lang="en-GB" dirty="0"/>
              <a:t>Please</a:t>
            </a:r>
          </a:p>
        </p:txBody>
      </p:sp>
      <p:sp>
        <p:nvSpPr>
          <p:cNvPr id="3" name="Content Placeholder 2">
            <a:extLst>
              <a:ext uri="{FF2B5EF4-FFF2-40B4-BE49-F238E27FC236}">
                <a16:creationId xmlns:a16="http://schemas.microsoft.com/office/drawing/2014/main" id="{9FC3D916-0EE6-550A-6D83-52999663D5BB}"/>
              </a:ext>
            </a:extLst>
          </p:cNvPr>
          <p:cNvSpPr>
            <a:spLocks noGrp="1"/>
          </p:cNvSpPr>
          <p:nvPr>
            <p:ph idx="1"/>
          </p:nvPr>
        </p:nvSpPr>
        <p:spPr/>
        <p:txBody>
          <a:bodyPr>
            <a:normAutofit/>
          </a:bodyPr>
          <a:lstStyle/>
          <a:p>
            <a:pPr marL="0" indent="0">
              <a:buNone/>
            </a:pPr>
            <a:r>
              <a:rPr lang="en-GB" sz="4400" dirty="0">
                <a:solidFill>
                  <a:schemeClr val="accent5">
                    <a:lumMod val="75000"/>
                  </a:schemeClr>
                </a:solidFill>
              </a:rPr>
              <a:t>Think of it like this;</a:t>
            </a:r>
          </a:p>
          <a:p>
            <a:pPr marL="0" indent="0">
              <a:buNone/>
            </a:pPr>
            <a:r>
              <a:rPr lang="en-GB" sz="4400" dirty="0">
                <a:solidFill>
                  <a:schemeClr val="accent5">
                    <a:lumMod val="75000"/>
                  </a:schemeClr>
                </a:solidFill>
              </a:rPr>
              <a:t>Tolerance to cocaine </a:t>
            </a:r>
          </a:p>
          <a:p>
            <a:pPr marL="0" indent="0">
              <a:buNone/>
            </a:pPr>
            <a:r>
              <a:rPr lang="en-GB" sz="4400" dirty="0">
                <a:solidFill>
                  <a:schemeClr val="accent5">
                    <a:lumMod val="75000"/>
                  </a:schemeClr>
                </a:solidFill>
              </a:rPr>
              <a:t>Less likely to feel pleasure </a:t>
            </a:r>
          </a:p>
          <a:p>
            <a:pPr marL="0" indent="0">
              <a:buNone/>
            </a:pPr>
            <a:r>
              <a:rPr lang="en-GB" sz="4400" dirty="0">
                <a:solidFill>
                  <a:schemeClr val="accent5">
                    <a:lumMod val="75000"/>
                  </a:schemeClr>
                </a:solidFill>
              </a:rPr>
              <a:t>No reward</a:t>
            </a:r>
          </a:p>
          <a:p>
            <a:pPr marL="0" indent="0">
              <a:buNone/>
            </a:pPr>
            <a:r>
              <a:rPr lang="en-GB" sz="4400" dirty="0">
                <a:solidFill>
                  <a:schemeClr val="accent5">
                    <a:lumMod val="75000"/>
                  </a:schemeClr>
                </a:solidFill>
              </a:rPr>
              <a:t>No motivation</a:t>
            </a:r>
          </a:p>
        </p:txBody>
      </p:sp>
      <p:sp>
        <p:nvSpPr>
          <p:cNvPr id="4" name="TextBox 3">
            <a:extLst>
              <a:ext uri="{FF2B5EF4-FFF2-40B4-BE49-F238E27FC236}">
                <a16:creationId xmlns:a16="http://schemas.microsoft.com/office/drawing/2014/main" id="{E8644A11-BFC7-D304-4B8B-412FC826B76B}"/>
              </a:ext>
            </a:extLst>
          </p:cNvPr>
          <p:cNvSpPr txBox="1"/>
          <p:nvPr/>
        </p:nvSpPr>
        <p:spPr>
          <a:xfrm>
            <a:off x="4906536" y="4976634"/>
            <a:ext cx="6144322" cy="1754326"/>
          </a:xfrm>
          <a:prstGeom prst="rect">
            <a:avLst/>
          </a:prstGeom>
          <a:noFill/>
        </p:spPr>
        <p:txBody>
          <a:bodyPr wrap="square" rtlCol="0">
            <a:spAutoFit/>
          </a:bodyPr>
          <a:lstStyle/>
          <a:p>
            <a:r>
              <a:rPr lang="en-GB" sz="3600" dirty="0">
                <a:solidFill>
                  <a:schemeClr val="accent5">
                    <a:lumMod val="75000"/>
                  </a:schemeClr>
                </a:solidFill>
              </a:rPr>
              <a:t>Homeostasis will kick in, in the other direction but it takes time – how long?</a:t>
            </a:r>
          </a:p>
        </p:txBody>
      </p:sp>
    </p:spTree>
    <p:extLst>
      <p:ext uri="{BB962C8B-B14F-4D97-AF65-F5344CB8AC3E}">
        <p14:creationId xmlns:p14="http://schemas.microsoft.com/office/powerpoint/2010/main" val="71337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C0A3E416-13B0-4CFE-8B85-8989D8AEFB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D0C3288D02364B8EC2279B71D852EC" ma:contentTypeVersion="18" ma:contentTypeDescription="Create a new document." ma:contentTypeScope="" ma:versionID="b3eb9941072de619fcd82ac32d1590b7">
  <xsd:schema xmlns:xsd="http://www.w3.org/2001/XMLSchema" xmlns:xs="http://www.w3.org/2001/XMLSchema" xmlns:p="http://schemas.microsoft.com/office/2006/metadata/properties" xmlns:ns2="119ebf77-ef8f-41d6-b092-982a728135d7" xmlns:ns3="9a726f96-ff11-4d19-ac75-78ba2d7e57bd" targetNamespace="http://schemas.microsoft.com/office/2006/metadata/properties" ma:root="true" ma:fieldsID="7220f7290d3e3c86992c77cb6b0f2f7f" ns2:_="" ns3:_="">
    <xsd:import namespace="119ebf77-ef8f-41d6-b092-982a728135d7"/>
    <xsd:import namespace="9a726f96-ff11-4d19-ac75-78ba2d7e57b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9ebf77-ef8f-41d6-b092-982a728135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8489c85-47dd-4194-b849-520c4dbced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726f96-ff11-4d19-ac75-78ba2d7e57b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f8366c9-b8d4-4ed0-8ce8-ccf1de884019}" ma:internalName="TaxCatchAll" ma:showField="CatchAllData" ma:web="9a726f96-ff11-4d19-ac75-78ba2d7e57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a726f96-ff11-4d19-ac75-78ba2d7e57bd" xsi:nil="true"/>
    <lcf76f155ced4ddcb4097134ff3c332f xmlns="119ebf77-ef8f-41d6-b092-982a728135d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35A2DCC-2333-48E8-A498-846BD647C21D}">
  <ds:schemaRefs>
    <ds:schemaRef ds:uri="http://schemas.microsoft.com/sharepoint/v3/contenttype/forms"/>
  </ds:schemaRefs>
</ds:datastoreItem>
</file>

<file path=customXml/itemProps2.xml><?xml version="1.0" encoding="utf-8"?>
<ds:datastoreItem xmlns:ds="http://schemas.openxmlformats.org/officeDocument/2006/customXml" ds:itemID="{6CF18260-E6E5-44AC-9790-CD027E40E7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9ebf77-ef8f-41d6-b092-982a728135d7"/>
    <ds:schemaRef ds:uri="9a726f96-ff11-4d19-ac75-78ba2d7e57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D703C3-767D-470A-AF7D-F3D5835436E0}">
  <ds:schemaRefs>
    <ds:schemaRef ds:uri="http://schemas.microsoft.com/office/2006/metadata/properties"/>
    <ds:schemaRef ds:uri="http://schemas.microsoft.com/office/infopath/2007/PartnerControls"/>
    <ds:schemaRef ds:uri="9a726f96-ff11-4d19-ac75-78ba2d7e57bd"/>
    <ds:schemaRef ds:uri="119ebf77-ef8f-41d6-b092-982a728135d7"/>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357</Words>
  <Application>Microsoft Office PowerPoint</Application>
  <PresentationFormat>Widescreen</PresentationFormat>
  <Paragraphs>92</Paragraphs>
  <Slides>19</Slides>
  <Notes>1</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Arial</vt:lpstr>
      <vt:lpstr>Poppins Bold</vt:lpstr>
      <vt:lpstr>Office Theme</vt:lpstr>
      <vt:lpstr>PowerPoint Presentation</vt:lpstr>
      <vt:lpstr>Addiction Training  </vt:lpstr>
      <vt:lpstr>Who can be impacted by addiction?</vt:lpstr>
      <vt:lpstr>Liam Knowles </vt:lpstr>
      <vt:lpstr>Addiction </vt:lpstr>
      <vt:lpstr>Neuroplasticity </vt:lpstr>
      <vt:lpstr>Neurotransmitters </vt:lpstr>
      <vt:lpstr>PowerPoint Presentation</vt:lpstr>
      <vt:lpstr>Please</vt:lpstr>
      <vt:lpstr>Cocaine Session </vt:lpstr>
      <vt:lpstr>Brain chemical levels to function</vt:lpstr>
      <vt:lpstr>So how important is the brain</vt:lpstr>
      <vt:lpstr>‘Beer Fear’</vt:lpstr>
      <vt:lpstr>NOTE TO SELF</vt:lpstr>
      <vt:lpstr>Some other topics</vt:lpstr>
      <vt:lpstr>Thank You for Listening</vt:lpstr>
      <vt:lpstr>PowerPoint Presentation</vt:lpstr>
      <vt:lpstr>PowerPoint Presentation</vt:lpstr>
      <vt:lpstr>Rat Park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Liam Knowles</dc:creator>
  <cp:lastModifiedBy>Kathryn Clapham</cp:lastModifiedBy>
  <cp:revision>2</cp:revision>
  <dcterms:created xsi:type="dcterms:W3CDTF">2025-03-20T19:16:15Z</dcterms:created>
  <dcterms:modified xsi:type="dcterms:W3CDTF">2025-03-21T10:52:58Z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0x01010092D0C3288D02364B8EC2279B71D852EC</vt:lpwstr>
  </property>
  <property fmtid="{D5CDD505-2E9C-101B-9397-08002B2CF9AE}" pid="3" name="MediaServiceImageTags">
    <vt:lpwstr/>
  </property>
</Properties>
</file>