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81" r:id="rId5"/>
    <p:sldId id="282" r:id="rId6"/>
    <p:sldId id="260" r:id="rId7"/>
    <p:sldId id="262" r:id="rId8"/>
    <p:sldId id="283" r:id="rId9"/>
    <p:sldId id="286" r:id="rId10"/>
    <p:sldId id="284" r:id="rId11"/>
    <p:sldId id="285" r:id="rId12"/>
    <p:sldId id="278" r:id="rId13"/>
    <p:sldId id="264" r:id="rId14"/>
    <p:sldId id="266" r:id="rId15"/>
    <p:sldId id="279" r:id="rId16"/>
    <p:sldId id="287" r:id="rId17"/>
    <p:sldId id="288" r:id="rId18"/>
    <p:sldId id="289" r:id="rId19"/>
    <p:sldId id="290" r:id="rId20"/>
    <p:sldId id="291" r:id="rId21"/>
    <p:sldId id="292" r:id="rId22"/>
    <p:sldId id="268" r:id="rId23"/>
    <p:sldId id="293" r:id="rId24"/>
    <p:sldId id="294" r:id="rId25"/>
    <p:sldId id="295" r:id="rId26"/>
    <p:sldId id="296"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3C928-69B7-4944-9FF5-3BFC4ED6BD26}" v="6" dt="2025-03-28T13:40:54.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06"/>
    <p:restoredTop sz="87449" autoAdjust="0"/>
  </p:normalViewPr>
  <p:slideViewPr>
    <p:cSldViewPr snapToGrid="0" snapToObjects="1">
      <p:cViewPr varScale="1">
        <p:scale>
          <a:sx n="68" d="100"/>
          <a:sy n="68" d="100"/>
        </p:scale>
        <p:origin x="9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Robinson (Community Svs, Environment and Culture)" userId="78fd57aa-1216-4da9-94b2-5be84608f3cf" providerId="ADAL" clId="{55A96404-B2D8-4B8E-942B-FD5F8EA77794}"/>
    <pc:docChg chg="undo custSel delSld modSld sldOrd">
      <pc:chgData name="Susan Robinson (Community Svs, Environment and Culture)" userId="78fd57aa-1216-4da9-94b2-5be84608f3cf" providerId="ADAL" clId="{55A96404-B2D8-4B8E-942B-FD5F8EA77794}" dt="2025-03-18T09:04:39.900" v="1024" actId="113"/>
      <pc:docMkLst>
        <pc:docMk/>
      </pc:docMkLst>
      <pc:sldChg chg="modSp mod">
        <pc:chgData name="Susan Robinson (Community Svs, Environment and Culture)" userId="78fd57aa-1216-4da9-94b2-5be84608f3cf" providerId="ADAL" clId="{55A96404-B2D8-4B8E-942B-FD5F8EA77794}" dt="2025-03-18T09:04:39.900" v="1024" actId="113"/>
        <pc:sldMkLst>
          <pc:docMk/>
          <pc:sldMk cId="2241487604" sldId="260"/>
        </pc:sldMkLst>
        <pc:spChg chg="mod">
          <ac:chgData name="Susan Robinson (Community Svs, Environment and Culture)" userId="78fd57aa-1216-4da9-94b2-5be84608f3cf" providerId="ADAL" clId="{55A96404-B2D8-4B8E-942B-FD5F8EA77794}" dt="2025-03-10T15:00:47.398" v="932" actId="2711"/>
          <ac:spMkLst>
            <pc:docMk/>
            <pc:sldMk cId="2241487604" sldId="260"/>
            <ac:spMk id="4" creationId="{A3C98450-8A78-D74B-8150-B818EE2F1FFC}"/>
          </ac:spMkLst>
        </pc:spChg>
        <pc:spChg chg="mod">
          <ac:chgData name="Susan Robinson (Community Svs, Environment and Culture)" userId="78fd57aa-1216-4da9-94b2-5be84608f3cf" providerId="ADAL" clId="{55A96404-B2D8-4B8E-942B-FD5F8EA77794}" dt="2025-03-18T09:04:39.900" v="1024" actId="113"/>
          <ac:spMkLst>
            <pc:docMk/>
            <pc:sldMk cId="2241487604" sldId="260"/>
            <ac:spMk id="7" creationId="{B2A76D54-8472-B809-4DC3-E8C402FC7E73}"/>
          </ac:spMkLst>
        </pc:spChg>
        <pc:spChg chg="mod">
          <ac:chgData name="Susan Robinson (Community Svs, Environment and Culture)" userId="78fd57aa-1216-4da9-94b2-5be84608f3cf" providerId="ADAL" clId="{55A96404-B2D8-4B8E-942B-FD5F8EA77794}" dt="2025-03-10T15:00:53.711" v="934" actId="1076"/>
          <ac:spMkLst>
            <pc:docMk/>
            <pc:sldMk cId="2241487604" sldId="260"/>
            <ac:spMk id="9" creationId="{C3EFA0BF-E63F-3CCC-E91B-7CD05B8A7974}"/>
          </ac:spMkLst>
        </pc:spChg>
      </pc:sldChg>
      <pc:sldChg chg="modSp mod">
        <pc:chgData name="Susan Robinson (Community Svs, Environment and Culture)" userId="78fd57aa-1216-4da9-94b2-5be84608f3cf" providerId="ADAL" clId="{55A96404-B2D8-4B8E-942B-FD5F8EA77794}" dt="2025-03-10T15:01:14.064" v="936" actId="2711"/>
        <pc:sldMkLst>
          <pc:docMk/>
          <pc:sldMk cId="478142520" sldId="262"/>
        </pc:sldMkLst>
        <pc:spChg chg="mod">
          <ac:chgData name="Susan Robinson (Community Svs, Environment and Culture)" userId="78fd57aa-1216-4da9-94b2-5be84608f3cf" providerId="ADAL" clId="{55A96404-B2D8-4B8E-942B-FD5F8EA77794}" dt="2025-03-10T15:01:14.064" v="936" actId="2711"/>
          <ac:spMkLst>
            <pc:docMk/>
            <pc:sldMk cId="478142520" sldId="262"/>
            <ac:spMk id="4" creationId="{04F74A52-5B54-7F0F-6FDB-4C54EC6817FE}"/>
          </ac:spMkLst>
        </pc:spChg>
        <pc:spChg chg="mod">
          <ac:chgData name="Susan Robinson (Community Svs, Environment and Culture)" userId="78fd57aa-1216-4da9-94b2-5be84608f3cf" providerId="ADAL" clId="{55A96404-B2D8-4B8E-942B-FD5F8EA77794}" dt="2025-03-10T15:01:07.437" v="935" actId="2711"/>
          <ac:spMkLst>
            <pc:docMk/>
            <pc:sldMk cId="478142520" sldId="262"/>
            <ac:spMk id="5" creationId="{E582B693-CBBD-126C-9A44-B4035E4970EA}"/>
          </ac:spMkLst>
        </pc:spChg>
        <pc:spChg chg="mod">
          <ac:chgData name="Susan Robinson (Community Svs, Environment and Culture)" userId="78fd57aa-1216-4da9-94b2-5be84608f3cf" providerId="ADAL" clId="{55A96404-B2D8-4B8E-942B-FD5F8EA77794}" dt="2025-03-10T14:33:33.108" v="4" actId="20577"/>
          <ac:spMkLst>
            <pc:docMk/>
            <pc:sldMk cId="478142520" sldId="262"/>
            <ac:spMk id="7" creationId="{3018BD43-5896-859C-11D2-0CC7C4D2DE19}"/>
          </ac:spMkLst>
        </pc:spChg>
      </pc:sldChg>
      <pc:sldChg chg="modSp mod">
        <pc:chgData name="Susan Robinson (Community Svs, Environment and Culture)" userId="78fd57aa-1216-4da9-94b2-5be84608f3cf" providerId="ADAL" clId="{55A96404-B2D8-4B8E-942B-FD5F8EA77794}" dt="2025-03-10T14:36:58.884" v="20" actId="2711"/>
        <pc:sldMkLst>
          <pc:docMk/>
          <pc:sldMk cId="701245031" sldId="264"/>
        </pc:sldMkLst>
        <pc:spChg chg="mod">
          <ac:chgData name="Susan Robinson (Community Svs, Environment and Culture)" userId="78fd57aa-1216-4da9-94b2-5be84608f3cf" providerId="ADAL" clId="{55A96404-B2D8-4B8E-942B-FD5F8EA77794}" dt="2025-03-10T14:36:58.884" v="20" actId="2711"/>
          <ac:spMkLst>
            <pc:docMk/>
            <pc:sldMk cId="701245031" sldId="264"/>
            <ac:spMk id="4" creationId="{36EA9A4C-2746-BFDF-B13B-434453BBDAF0}"/>
          </ac:spMkLst>
        </pc:spChg>
        <pc:spChg chg="mod">
          <ac:chgData name="Susan Robinson (Community Svs, Environment and Culture)" userId="78fd57aa-1216-4da9-94b2-5be84608f3cf" providerId="ADAL" clId="{55A96404-B2D8-4B8E-942B-FD5F8EA77794}" dt="2025-03-10T14:36:48.325" v="19" actId="2711"/>
          <ac:spMkLst>
            <pc:docMk/>
            <pc:sldMk cId="701245031" sldId="264"/>
            <ac:spMk id="5" creationId="{CCFDD920-2777-CDC9-3F22-505C3C1BC573}"/>
          </ac:spMkLst>
        </pc:spChg>
        <pc:spChg chg="mod">
          <ac:chgData name="Susan Robinson (Community Svs, Environment and Culture)" userId="78fd57aa-1216-4da9-94b2-5be84608f3cf" providerId="ADAL" clId="{55A96404-B2D8-4B8E-942B-FD5F8EA77794}" dt="2025-03-10T14:36:40.630" v="18" actId="2711"/>
          <ac:spMkLst>
            <pc:docMk/>
            <pc:sldMk cId="701245031" sldId="264"/>
            <ac:spMk id="7" creationId="{69DC5451-BB50-255B-B3E8-12AE5AC273C9}"/>
          </ac:spMkLst>
        </pc:spChg>
      </pc:sldChg>
      <pc:sldChg chg="modSp del mod">
        <pc:chgData name="Susan Robinson (Community Svs, Environment and Culture)" userId="78fd57aa-1216-4da9-94b2-5be84608f3cf" providerId="ADAL" clId="{55A96404-B2D8-4B8E-942B-FD5F8EA77794}" dt="2025-03-10T14:37:47.058" v="25" actId="2696"/>
        <pc:sldMkLst>
          <pc:docMk/>
          <pc:sldMk cId="3338851791" sldId="265"/>
        </pc:sldMkLst>
      </pc:sldChg>
      <pc:sldChg chg="modSp mod ord">
        <pc:chgData name="Susan Robinson (Community Svs, Environment and Culture)" userId="78fd57aa-1216-4da9-94b2-5be84608f3cf" providerId="ADAL" clId="{55A96404-B2D8-4B8E-942B-FD5F8EA77794}" dt="2025-03-10T15:05:58.338" v="1016"/>
        <pc:sldMkLst>
          <pc:docMk/>
          <pc:sldMk cId="1165128264" sldId="266"/>
        </pc:sldMkLst>
        <pc:spChg chg="mod">
          <ac:chgData name="Susan Robinson (Community Svs, Environment and Culture)" userId="78fd57aa-1216-4da9-94b2-5be84608f3cf" providerId="ADAL" clId="{55A96404-B2D8-4B8E-942B-FD5F8EA77794}" dt="2025-03-10T14:54:22.557" v="774" actId="20577"/>
          <ac:spMkLst>
            <pc:docMk/>
            <pc:sldMk cId="1165128264" sldId="266"/>
            <ac:spMk id="8" creationId="{A90121F3-752D-6C73-2677-5DA712D9FE7F}"/>
          </ac:spMkLst>
        </pc:spChg>
      </pc:sldChg>
      <pc:sldChg chg="addSp delSp modSp mod">
        <pc:chgData name="Susan Robinson (Community Svs, Environment and Culture)" userId="78fd57aa-1216-4da9-94b2-5be84608f3cf" providerId="ADAL" clId="{55A96404-B2D8-4B8E-942B-FD5F8EA77794}" dt="2025-03-18T09:03:24.615" v="1020" actId="1076"/>
        <pc:sldMkLst>
          <pc:docMk/>
          <pc:sldMk cId="725046639" sldId="278"/>
        </pc:sldMkLst>
        <pc:spChg chg="mod">
          <ac:chgData name="Susan Robinson (Community Svs, Environment and Culture)" userId="78fd57aa-1216-4da9-94b2-5be84608f3cf" providerId="ADAL" clId="{55A96404-B2D8-4B8E-942B-FD5F8EA77794}" dt="2025-03-10T14:36:16.743" v="17" actId="2711"/>
          <ac:spMkLst>
            <pc:docMk/>
            <pc:sldMk cId="725046639" sldId="278"/>
            <ac:spMk id="8" creationId="{1B49AFAE-5248-5450-8D5A-4BC3F418DA95}"/>
          </ac:spMkLst>
        </pc:spChg>
        <pc:picChg chg="add mod">
          <ac:chgData name="Susan Robinson (Community Svs, Environment and Culture)" userId="78fd57aa-1216-4da9-94b2-5be84608f3cf" providerId="ADAL" clId="{55A96404-B2D8-4B8E-942B-FD5F8EA77794}" dt="2025-03-18T09:03:24.615" v="1020" actId="1076"/>
          <ac:picMkLst>
            <pc:docMk/>
            <pc:sldMk cId="725046639" sldId="278"/>
            <ac:picMk id="5" creationId="{DF8EA5DD-BAF0-7DB9-3598-17F4F9487CE3}"/>
          </ac:picMkLst>
        </pc:picChg>
      </pc:sldChg>
      <pc:sldChg chg="ord">
        <pc:chgData name="Susan Robinson (Community Svs, Environment and Culture)" userId="78fd57aa-1216-4da9-94b2-5be84608f3cf" providerId="ADAL" clId="{55A96404-B2D8-4B8E-942B-FD5F8EA77794}" dt="2025-03-10T14:38:08.688" v="27"/>
        <pc:sldMkLst>
          <pc:docMk/>
          <pc:sldMk cId="3539813296" sldId="279"/>
        </pc:sldMkLst>
      </pc:sldChg>
      <pc:sldChg chg="modSp mod">
        <pc:chgData name="Susan Robinson (Community Svs, Environment and Culture)" userId="78fd57aa-1216-4da9-94b2-5be84608f3cf" providerId="ADAL" clId="{55A96404-B2D8-4B8E-942B-FD5F8EA77794}" dt="2025-03-18T09:03:50.674" v="1023" actId="313"/>
        <pc:sldMkLst>
          <pc:docMk/>
          <pc:sldMk cId="4159234600" sldId="281"/>
        </pc:sldMkLst>
        <pc:spChg chg="mod">
          <ac:chgData name="Susan Robinson (Community Svs, Environment and Culture)" userId="78fd57aa-1216-4da9-94b2-5be84608f3cf" providerId="ADAL" clId="{55A96404-B2D8-4B8E-942B-FD5F8EA77794}" dt="2025-03-10T14:59:40.868" v="925" actId="255"/>
          <ac:spMkLst>
            <pc:docMk/>
            <pc:sldMk cId="4159234600" sldId="281"/>
            <ac:spMk id="4" creationId="{E1CDE149-EEB7-1B4E-164A-03889925225B}"/>
          </ac:spMkLst>
        </pc:spChg>
        <pc:spChg chg="mod">
          <ac:chgData name="Susan Robinson (Community Svs, Environment and Culture)" userId="78fd57aa-1216-4da9-94b2-5be84608f3cf" providerId="ADAL" clId="{55A96404-B2D8-4B8E-942B-FD5F8EA77794}" dt="2025-03-18T09:03:50.674" v="1023" actId="313"/>
          <ac:spMkLst>
            <pc:docMk/>
            <pc:sldMk cId="4159234600" sldId="281"/>
            <ac:spMk id="5" creationId="{C9BB06EE-3765-45C8-A210-BD8D107C2376}"/>
          </ac:spMkLst>
        </pc:spChg>
      </pc:sldChg>
      <pc:sldChg chg="modSp mod">
        <pc:chgData name="Susan Robinson (Community Svs, Environment and Culture)" userId="78fd57aa-1216-4da9-94b2-5be84608f3cf" providerId="ADAL" clId="{55A96404-B2D8-4B8E-942B-FD5F8EA77794}" dt="2025-03-10T14:32:32.265" v="1" actId="255"/>
        <pc:sldMkLst>
          <pc:docMk/>
          <pc:sldMk cId="3879477357" sldId="282"/>
        </pc:sldMkLst>
        <pc:spChg chg="mod">
          <ac:chgData name="Susan Robinson (Community Svs, Environment and Culture)" userId="78fd57aa-1216-4da9-94b2-5be84608f3cf" providerId="ADAL" clId="{55A96404-B2D8-4B8E-942B-FD5F8EA77794}" dt="2025-03-10T14:32:32.265" v="1" actId="255"/>
          <ac:spMkLst>
            <pc:docMk/>
            <pc:sldMk cId="3879477357" sldId="282"/>
            <ac:spMk id="6" creationId="{EECD8770-D111-3649-077B-642D088D184E}"/>
          </ac:spMkLst>
        </pc:spChg>
      </pc:sldChg>
      <pc:sldChg chg="modSp mod">
        <pc:chgData name="Susan Robinson (Community Svs, Environment and Culture)" userId="78fd57aa-1216-4da9-94b2-5be84608f3cf" providerId="ADAL" clId="{55A96404-B2D8-4B8E-942B-FD5F8EA77794}" dt="2025-03-10T15:01:30.448" v="939" actId="1076"/>
        <pc:sldMkLst>
          <pc:docMk/>
          <pc:sldMk cId="1854926300" sldId="283"/>
        </pc:sldMkLst>
        <pc:spChg chg="mod">
          <ac:chgData name="Susan Robinson (Community Svs, Environment and Culture)" userId="78fd57aa-1216-4da9-94b2-5be84608f3cf" providerId="ADAL" clId="{55A96404-B2D8-4B8E-942B-FD5F8EA77794}" dt="2025-03-10T15:01:24.814" v="937" actId="1076"/>
          <ac:spMkLst>
            <pc:docMk/>
            <pc:sldMk cId="1854926300" sldId="283"/>
            <ac:spMk id="4" creationId="{9F777814-2228-8744-E860-04CF8CBD6432}"/>
          </ac:spMkLst>
        </pc:spChg>
        <pc:spChg chg="mod">
          <ac:chgData name="Susan Robinson (Community Svs, Environment and Culture)" userId="78fd57aa-1216-4da9-94b2-5be84608f3cf" providerId="ADAL" clId="{55A96404-B2D8-4B8E-942B-FD5F8EA77794}" dt="2025-03-10T15:01:27.747" v="938" actId="1076"/>
          <ac:spMkLst>
            <pc:docMk/>
            <pc:sldMk cId="1854926300" sldId="283"/>
            <ac:spMk id="5" creationId="{8A205B8B-2737-18E2-FF2B-20449D3108D9}"/>
          </ac:spMkLst>
        </pc:spChg>
        <pc:spChg chg="mod">
          <ac:chgData name="Susan Robinson (Community Svs, Environment and Culture)" userId="78fd57aa-1216-4da9-94b2-5be84608f3cf" providerId="ADAL" clId="{55A96404-B2D8-4B8E-942B-FD5F8EA77794}" dt="2025-03-10T15:01:30.448" v="939" actId="1076"/>
          <ac:spMkLst>
            <pc:docMk/>
            <pc:sldMk cId="1854926300" sldId="283"/>
            <ac:spMk id="6" creationId="{7E52CDED-5778-7093-973B-A077BD86AE06}"/>
          </ac:spMkLst>
        </pc:spChg>
      </pc:sldChg>
      <pc:sldChg chg="modSp mod">
        <pc:chgData name="Susan Robinson (Community Svs, Environment and Culture)" userId="78fd57aa-1216-4da9-94b2-5be84608f3cf" providerId="ADAL" clId="{55A96404-B2D8-4B8E-942B-FD5F8EA77794}" dt="2025-03-10T15:02:32.043" v="964" actId="313"/>
        <pc:sldMkLst>
          <pc:docMk/>
          <pc:sldMk cId="1319769139" sldId="284"/>
        </pc:sldMkLst>
        <pc:spChg chg="mod">
          <ac:chgData name="Susan Robinson (Community Svs, Environment and Culture)" userId="78fd57aa-1216-4da9-94b2-5be84608f3cf" providerId="ADAL" clId="{55A96404-B2D8-4B8E-942B-FD5F8EA77794}" dt="2025-03-10T15:02:32.043" v="964" actId="313"/>
          <ac:spMkLst>
            <pc:docMk/>
            <pc:sldMk cId="1319769139" sldId="284"/>
            <ac:spMk id="5" creationId="{596BC889-912C-949A-3624-3B9BB91B7D47}"/>
          </ac:spMkLst>
        </pc:spChg>
        <pc:spChg chg="mod">
          <ac:chgData name="Susan Robinson (Community Svs, Environment and Culture)" userId="78fd57aa-1216-4da9-94b2-5be84608f3cf" providerId="ADAL" clId="{55A96404-B2D8-4B8E-942B-FD5F8EA77794}" dt="2025-03-10T14:35:03.935" v="9" actId="255"/>
          <ac:spMkLst>
            <pc:docMk/>
            <pc:sldMk cId="1319769139" sldId="284"/>
            <ac:spMk id="6" creationId="{71D7D77F-7AA8-16DB-2A40-B02C2DB48922}"/>
          </ac:spMkLst>
        </pc:spChg>
      </pc:sldChg>
      <pc:sldChg chg="modSp mod">
        <pc:chgData name="Susan Robinson (Community Svs, Environment and Culture)" userId="78fd57aa-1216-4da9-94b2-5be84608f3cf" providerId="ADAL" clId="{55A96404-B2D8-4B8E-942B-FD5F8EA77794}" dt="2025-03-10T15:02:57.510" v="973" actId="313"/>
        <pc:sldMkLst>
          <pc:docMk/>
          <pc:sldMk cId="3856483375" sldId="285"/>
        </pc:sldMkLst>
        <pc:spChg chg="mod">
          <ac:chgData name="Susan Robinson (Community Svs, Environment and Culture)" userId="78fd57aa-1216-4da9-94b2-5be84608f3cf" providerId="ADAL" clId="{55A96404-B2D8-4B8E-942B-FD5F8EA77794}" dt="2025-03-10T15:02:57.510" v="973" actId="313"/>
          <ac:spMkLst>
            <pc:docMk/>
            <pc:sldMk cId="3856483375" sldId="285"/>
            <ac:spMk id="7" creationId="{EAC94C99-DF6F-42CA-34C2-E096A40B95F2}"/>
          </ac:spMkLst>
        </pc:spChg>
        <pc:spChg chg="mod">
          <ac:chgData name="Susan Robinson (Community Svs, Environment and Culture)" userId="78fd57aa-1216-4da9-94b2-5be84608f3cf" providerId="ADAL" clId="{55A96404-B2D8-4B8E-942B-FD5F8EA77794}" dt="2025-03-10T14:35:47.332" v="15" actId="255"/>
          <ac:spMkLst>
            <pc:docMk/>
            <pc:sldMk cId="3856483375" sldId="285"/>
            <ac:spMk id="8" creationId="{D2E0AC05-DEC4-1C29-0C65-82DBBD0F35DA}"/>
          </ac:spMkLst>
        </pc:spChg>
      </pc:sldChg>
      <pc:sldChg chg="modSp mod">
        <pc:chgData name="Susan Robinson (Community Svs, Environment and Culture)" userId="78fd57aa-1216-4da9-94b2-5be84608f3cf" providerId="ADAL" clId="{55A96404-B2D8-4B8E-942B-FD5F8EA77794}" dt="2025-03-10T14:38:53.483" v="30" actId="1076"/>
        <pc:sldMkLst>
          <pc:docMk/>
          <pc:sldMk cId="2184804478" sldId="287"/>
        </pc:sldMkLst>
        <pc:spChg chg="mod">
          <ac:chgData name="Susan Robinson (Community Svs, Environment and Culture)" userId="78fd57aa-1216-4da9-94b2-5be84608f3cf" providerId="ADAL" clId="{55A96404-B2D8-4B8E-942B-FD5F8EA77794}" dt="2025-03-10T14:38:53.483" v="30" actId="1076"/>
          <ac:spMkLst>
            <pc:docMk/>
            <pc:sldMk cId="2184804478" sldId="287"/>
            <ac:spMk id="10" creationId="{AC809B78-2E53-E5CE-A4C8-4A1D32026D56}"/>
          </ac:spMkLst>
        </pc:spChg>
      </pc:sldChg>
      <pc:sldChg chg="modSp mod">
        <pc:chgData name="Susan Robinson (Community Svs, Environment and Culture)" userId="78fd57aa-1216-4da9-94b2-5be84608f3cf" providerId="ADAL" clId="{55A96404-B2D8-4B8E-942B-FD5F8EA77794}" dt="2025-03-10T14:39:26.444" v="34" actId="14100"/>
        <pc:sldMkLst>
          <pc:docMk/>
          <pc:sldMk cId="3781673259" sldId="288"/>
        </pc:sldMkLst>
        <pc:spChg chg="mod">
          <ac:chgData name="Susan Robinson (Community Svs, Environment and Culture)" userId="78fd57aa-1216-4da9-94b2-5be84608f3cf" providerId="ADAL" clId="{55A96404-B2D8-4B8E-942B-FD5F8EA77794}" dt="2025-03-10T14:39:26.444" v="34" actId="14100"/>
          <ac:spMkLst>
            <pc:docMk/>
            <pc:sldMk cId="3781673259" sldId="288"/>
            <ac:spMk id="13" creationId="{42F13D80-087F-CD6A-4B0A-29A5575C55C2}"/>
          </ac:spMkLst>
        </pc:spChg>
      </pc:sldChg>
      <pc:sldChg chg="modSp mod">
        <pc:chgData name="Susan Robinson (Community Svs, Environment and Culture)" userId="78fd57aa-1216-4da9-94b2-5be84608f3cf" providerId="ADAL" clId="{55A96404-B2D8-4B8E-942B-FD5F8EA77794}" dt="2025-03-10T14:42:15.986" v="205" actId="6549"/>
        <pc:sldMkLst>
          <pc:docMk/>
          <pc:sldMk cId="171992421" sldId="289"/>
        </pc:sldMkLst>
        <pc:spChg chg="mod">
          <ac:chgData name="Susan Robinson (Community Svs, Environment and Culture)" userId="78fd57aa-1216-4da9-94b2-5be84608f3cf" providerId="ADAL" clId="{55A96404-B2D8-4B8E-942B-FD5F8EA77794}" dt="2025-03-10T14:42:15.986" v="205" actId="6549"/>
          <ac:spMkLst>
            <pc:docMk/>
            <pc:sldMk cId="171992421" sldId="289"/>
            <ac:spMk id="6" creationId="{D68E0546-8A70-9122-5BF6-3F4B47AF597F}"/>
          </ac:spMkLst>
        </pc:spChg>
      </pc:sldChg>
      <pc:sldChg chg="modSp mod">
        <pc:chgData name="Susan Robinson (Community Svs, Environment and Culture)" userId="78fd57aa-1216-4da9-94b2-5be84608f3cf" providerId="ADAL" clId="{55A96404-B2D8-4B8E-942B-FD5F8EA77794}" dt="2025-03-10T14:48:23.330" v="571" actId="1076"/>
        <pc:sldMkLst>
          <pc:docMk/>
          <pc:sldMk cId="3333909739" sldId="290"/>
        </pc:sldMkLst>
        <pc:spChg chg="mod">
          <ac:chgData name="Susan Robinson (Community Svs, Environment and Culture)" userId="78fd57aa-1216-4da9-94b2-5be84608f3cf" providerId="ADAL" clId="{55A96404-B2D8-4B8E-942B-FD5F8EA77794}" dt="2025-03-10T14:48:23.330" v="571" actId="1076"/>
          <ac:spMkLst>
            <pc:docMk/>
            <pc:sldMk cId="3333909739" sldId="290"/>
            <ac:spMk id="7" creationId="{1C597A6B-4584-1C03-7358-3EBDE3672115}"/>
          </ac:spMkLst>
        </pc:spChg>
      </pc:sldChg>
      <pc:sldChg chg="modSp mod">
        <pc:chgData name="Susan Robinson (Community Svs, Environment and Culture)" userId="78fd57aa-1216-4da9-94b2-5be84608f3cf" providerId="ADAL" clId="{55A96404-B2D8-4B8E-942B-FD5F8EA77794}" dt="2025-03-10T15:05:01.839" v="1014" actId="313"/>
        <pc:sldMkLst>
          <pc:docMk/>
          <pc:sldMk cId="4076019925" sldId="291"/>
        </pc:sldMkLst>
        <pc:spChg chg="mod">
          <ac:chgData name="Susan Robinson (Community Svs, Environment and Culture)" userId="78fd57aa-1216-4da9-94b2-5be84608f3cf" providerId="ADAL" clId="{55A96404-B2D8-4B8E-942B-FD5F8EA77794}" dt="2025-03-10T15:05:01.839" v="1014" actId="313"/>
          <ac:spMkLst>
            <pc:docMk/>
            <pc:sldMk cId="4076019925" sldId="291"/>
            <ac:spMk id="7" creationId="{FEDF0E2D-D536-AA90-51B0-99DBE1103612}"/>
          </ac:spMkLst>
        </pc:spChg>
      </pc:sldChg>
      <pc:sldChg chg="modSp mod">
        <pc:chgData name="Susan Robinson (Community Svs, Environment and Culture)" userId="78fd57aa-1216-4da9-94b2-5be84608f3cf" providerId="ADAL" clId="{55A96404-B2D8-4B8E-942B-FD5F8EA77794}" dt="2025-03-12T10:04:28.722" v="1017" actId="33524"/>
        <pc:sldMkLst>
          <pc:docMk/>
          <pc:sldMk cId="2413448694" sldId="292"/>
        </pc:sldMkLst>
        <pc:spChg chg="mod">
          <ac:chgData name="Susan Robinson (Community Svs, Environment and Culture)" userId="78fd57aa-1216-4da9-94b2-5be84608f3cf" providerId="ADAL" clId="{55A96404-B2D8-4B8E-942B-FD5F8EA77794}" dt="2025-03-10T14:51:27.971" v="686" actId="14100"/>
          <ac:spMkLst>
            <pc:docMk/>
            <pc:sldMk cId="2413448694" sldId="292"/>
            <ac:spMk id="5" creationId="{226CC02C-2122-D9D6-2036-8A76AA67D0D5}"/>
          </ac:spMkLst>
        </pc:spChg>
        <pc:spChg chg="mod">
          <ac:chgData name="Susan Robinson (Community Svs, Environment and Culture)" userId="78fd57aa-1216-4da9-94b2-5be84608f3cf" providerId="ADAL" clId="{55A96404-B2D8-4B8E-942B-FD5F8EA77794}" dt="2025-03-12T10:04:28.722" v="1017" actId="33524"/>
          <ac:spMkLst>
            <pc:docMk/>
            <pc:sldMk cId="2413448694" sldId="292"/>
            <ac:spMk id="8" creationId="{40D2A234-3B78-00A9-3289-8565D3B6E0B0}"/>
          </ac:spMkLst>
        </pc:spChg>
      </pc:sldChg>
      <pc:sldChg chg="modSp mod">
        <pc:chgData name="Susan Robinson (Community Svs, Environment and Culture)" userId="78fd57aa-1216-4da9-94b2-5be84608f3cf" providerId="ADAL" clId="{55A96404-B2D8-4B8E-942B-FD5F8EA77794}" dt="2025-03-10T14:56:10.779" v="892" actId="313"/>
        <pc:sldMkLst>
          <pc:docMk/>
          <pc:sldMk cId="3647403755" sldId="293"/>
        </pc:sldMkLst>
        <pc:spChg chg="mod">
          <ac:chgData name="Susan Robinson (Community Svs, Environment and Culture)" userId="78fd57aa-1216-4da9-94b2-5be84608f3cf" providerId="ADAL" clId="{55A96404-B2D8-4B8E-942B-FD5F8EA77794}" dt="2025-03-10T14:56:10.779" v="892" actId="313"/>
          <ac:spMkLst>
            <pc:docMk/>
            <pc:sldMk cId="3647403755" sldId="293"/>
            <ac:spMk id="7" creationId="{2C017398-7BF7-A8D7-FA8E-7037622FADD7}"/>
          </ac:spMkLst>
        </pc:spChg>
      </pc:sldChg>
      <pc:sldChg chg="modSp mod">
        <pc:chgData name="Susan Robinson (Community Svs, Environment and Culture)" userId="78fd57aa-1216-4da9-94b2-5be84608f3cf" providerId="ADAL" clId="{55A96404-B2D8-4B8E-942B-FD5F8EA77794}" dt="2025-03-10T14:57:20.511" v="897" actId="20577"/>
        <pc:sldMkLst>
          <pc:docMk/>
          <pc:sldMk cId="1934295393" sldId="295"/>
        </pc:sldMkLst>
        <pc:spChg chg="mod">
          <ac:chgData name="Susan Robinson (Community Svs, Environment and Culture)" userId="78fd57aa-1216-4da9-94b2-5be84608f3cf" providerId="ADAL" clId="{55A96404-B2D8-4B8E-942B-FD5F8EA77794}" dt="2025-03-10T14:57:20.511" v="897" actId="20577"/>
          <ac:spMkLst>
            <pc:docMk/>
            <pc:sldMk cId="1934295393" sldId="295"/>
            <ac:spMk id="7" creationId="{4847351A-39C9-4E93-4C1C-F12564A6DF00}"/>
          </ac:spMkLst>
        </pc:spChg>
      </pc:sldChg>
      <pc:sldChg chg="modSp mod">
        <pc:chgData name="Susan Robinson (Community Svs, Environment and Culture)" userId="78fd57aa-1216-4da9-94b2-5be84608f3cf" providerId="ADAL" clId="{55A96404-B2D8-4B8E-942B-FD5F8EA77794}" dt="2025-03-10T14:58:53.988" v="923" actId="6549"/>
        <pc:sldMkLst>
          <pc:docMk/>
          <pc:sldMk cId="357365275" sldId="296"/>
        </pc:sldMkLst>
        <pc:spChg chg="mod">
          <ac:chgData name="Susan Robinson (Community Svs, Environment and Culture)" userId="78fd57aa-1216-4da9-94b2-5be84608f3cf" providerId="ADAL" clId="{55A96404-B2D8-4B8E-942B-FD5F8EA77794}" dt="2025-03-10T14:58:53.988" v="923" actId="6549"/>
          <ac:spMkLst>
            <pc:docMk/>
            <pc:sldMk cId="357365275" sldId="296"/>
            <ac:spMk id="7" creationId="{8C6B918E-699F-FCBF-1990-5FD9756E0D12}"/>
          </ac:spMkLst>
        </pc:spChg>
      </pc:sldChg>
    </pc:docChg>
  </pc:docChgLst>
  <pc:docChgLst>
    <pc:chgData name="Kathryn Clapham" userId="006da015-7078-4972-b71b-4fc7e5f73198" providerId="ADAL" clId="{8A63C928-69B7-4944-9FF5-3BFC4ED6BD26}"/>
    <pc:docChg chg="undo custSel addSld delSld modSld sldOrd">
      <pc:chgData name="Kathryn Clapham" userId="006da015-7078-4972-b71b-4fc7e5f73198" providerId="ADAL" clId="{8A63C928-69B7-4944-9FF5-3BFC4ED6BD26}" dt="2025-03-28T13:40:26.791" v="6" actId="1076"/>
      <pc:docMkLst>
        <pc:docMk/>
      </pc:docMkLst>
      <pc:sldChg chg="modSp mod">
        <pc:chgData name="Kathryn Clapham" userId="006da015-7078-4972-b71b-4fc7e5f73198" providerId="ADAL" clId="{8A63C928-69B7-4944-9FF5-3BFC4ED6BD26}" dt="2025-03-28T13:40:26.791" v="6" actId="1076"/>
        <pc:sldMkLst>
          <pc:docMk/>
          <pc:sldMk cId="1913770364" sldId="275"/>
        </pc:sldMkLst>
        <pc:spChg chg="mod">
          <ac:chgData name="Kathryn Clapham" userId="006da015-7078-4972-b71b-4fc7e5f73198" providerId="ADAL" clId="{8A63C928-69B7-4944-9FF5-3BFC4ED6BD26}" dt="2025-03-28T13:40:26.791" v="6" actId="1076"/>
          <ac:spMkLst>
            <pc:docMk/>
            <pc:sldMk cId="1913770364" sldId="275"/>
            <ac:spMk id="10" creationId="{6588A5B9-A8A5-3484-4834-E3CD9B9BF738}"/>
          </ac:spMkLst>
        </pc:spChg>
      </pc:sldChg>
      <pc:sldChg chg="delSp modSp add del mod ord">
        <pc:chgData name="Kathryn Clapham" userId="006da015-7078-4972-b71b-4fc7e5f73198" providerId="ADAL" clId="{8A63C928-69B7-4944-9FF5-3BFC4ED6BD26}" dt="2025-03-21T10:05:56.861" v="4" actId="2696"/>
        <pc:sldMkLst>
          <pc:docMk/>
          <pc:sldMk cId="45086392"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4014B-0C30-DA4A-8D3A-FCF373DCA12F}"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E22CB-20EB-6248-B143-C4DF0082195E}" type="slidenum">
              <a:rPr lang="en-US" smtClean="0"/>
              <a:t>‹#›</a:t>
            </a:fld>
            <a:endParaRPr lang="en-US"/>
          </a:p>
        </p:txBody>
      </p:sp>
    </p:spTree>
    <p:extLst>
      <p:ext uri="{BB962C8B-B14F-4D97-AF65-F5344CB8AC3E}">
        <p14:creationId xmlns:p14="http://schemas.microsoft.com/office/powerpoint/2010/main" val="329194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3</a:t>
            </a:fld>
            <a:endParaRPr lang="en-US"/>
          </a:p>
        </p:txBody>
      </p:sp>
    </p:spTree>
    <p:extLst>
      <p:ext uri="{BB962C8B-B14F-4D97-AF65-F5344CB8AC3E}">
        <p14:creationId xmlns:p14="http://schemas.microsoft.com/office/powerpoint/2010/main" val="198134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9</a:t>
            </a:fld>
            <a:endParaRPr lang="en-US"/>
          </a:p>
        </p:txBody>
      </p:sp>
    </p:spTree>
    <p:extLst>
      <p:ext uri="{BB962C8B-B14F-4D97-AF65-F5344CB8AC3E}">
        <p14:creationId xmlns:p14="http://schemas.microsoft.com/office/powerpoint/2010/main" val="360410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12</a:t>
            </a:fld>
            <a:endParaRPr lang="en-US"/>
          </a:p>
        </p:txBody>
      </p:sp>
    </p:spTree>
    <p:extLst>
      <p:ext uri="{BB962C8B-B14F-4D97-AF65-F5344CB8AC3E}">
        <p14:creationId xmlns:p14="http://schemas.microsoft.com/office/powerpoint/2010/main" val="124736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14</a:t>
            </a:fld>
            <a:endParaRPr lang="en-US"/>
          </a:p>
        </p:txBody>
      </p:sp>
    </p:spTree>
    <p:extLst>
      <p:ext uri="{BB962C8B-B14F-4D97-AF65-F5344CB8AC3E}">
        <p14:creationId xmlns:p14="http://schemas.microsoft.com/office/powerpoint/2010/main" val="131683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15</a:t>
            </a:fld>
            <a:endParaRPr lang="en-US"/>
          </a:p>
        </p:txBody>
      </p:sp>
    </p:spTree>
    <p:extLst>
      <p:ext uri="{BB962C8B-B14F-4D97-AF65-F5344CB8AC3E}">
        <p14:creationId xmlns:p14="http://schemas.microsoft.com/office/powerpoint/2010/main" val="910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21</a:t>
            </a:fld>
            <a:endParaRPr lang="en-US"/>
          </a:p>
        </p:txBody>
      </p:sp>
    </p:spTree>
    <p:extLst>
      <p:ext uri="{BB962C8B-B14F-4D97-AF65-F5344CB8AC3E}">
        <p14:creationId xmlns:p14="http://schemas.microsoft.com/office/powerpoint/2010/main" val="3998794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10" name="Picture 9" descr="A picture containing water, building, light, large&#10;&#10;Description automatically generated">
            <a:extLst>
              <a:ext uri="{FF2B5EF4-FFF2-40B4-BE49-F238E27FC236}">
                <a16:creationId xmlns:a16="http://schemas.microsoft.com/office/drawing/2014/main" id="{A53A4DBA-C193-8047-BA32-DA8654E8DD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3304" y="385494"/>
            <a:ext cx="11259303"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12FACA17-579C-FF4A-A4D8-80F36B144CF0}"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8" name="Title 1">
            <a:extLst>
              <a:ext uri="{FF2B5EF4-FFF2-40B4-BE49-F238E27FC236}">
                <a16:creationId xmlns:a16="http://schemas.microsoft.com/office/drawing/2014/main" id="{EF9FF3A7-09D2-ED4A-94A6-48CE3A6EB741}"/>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9" name="Subtitle 2">
            <a:extLst>
              <a:ext uri="{FF2B5EF4-FFF2-40B4-BE49-F238E27FC236}">
                <a16:creationId xmlns:a16="http://schemas.microsoft.com/office/drawing/2014/main" id="{2231703E-DA03-9347-8E30-4486745A8BB8}"/>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9298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4F04BB47-EE77-B648-A489-E3408903FE88}"/>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2A7034F0-F883-FD4A-B7D1-81C6C6B35201}" type="datetime1">
              <a:rPr lang="en-GB" smtClean="0"/>
              <a:pPr/>
              <a:t>28/03/2025</a:t>
            </a:fld>
            <a:endParaRPr lang="en-US" dirty="0"/>
          </a:p>
        </p:txBody>
      </p:sp>
      <p:sp>
        <p:nvSpPr>
          <p:cNvPr id="15" name="Slide Number Placeholder 5">
            <a:extLst>
              <a:ext uri="{FF2B5EF4-FFF2-40B4-BE49-F238E27FC236}">
                <a16:creationId xmlns:a16="http://schemas.microsoft.com/office/drawing/2014/main" id="{C26A73E1-7B08-2F40-B852-788D660A2C5D}"/>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6" name="Title 1">
            <a:extLst>
              <a:ext uri="{FF2B5EF4-FFF2-40B4-BE49-F238E27FC236}">
                <a16:creationId xmlns:a16="http://schemas.microsoft.com/office/drawing/2014/main" id="{EAEDDD0A-7B5B-0D47-9516-11E04FC73C0F}"/>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7" name="Subtitle 2">
            <a:extLst>
              <a:ext uri="{FF2B5EF4-FFF2-40B4-BE49-F238E27FC236}">
                <a16:creationId xmlns:a16="http://schemas.microsoft.com/office/drawing/2014/main" id="{BBEF6D84-352F-7245-9CFD-55CECB0E1520}"/>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2" name="Picture 1">
            <a:extLst>
              <a:ext uri="{FF2B5EF4-FFF2-40B4-BE49-F238E27FC236}">
                <a16:creationId xmlns:a16="http://schemas.microsoft.com/office/drawing/2014/main" id="{C1B5D651-1468-B445-BB31-190598185F66}"/>
              </a:ext>
            </a:extLst>
          </p:cNvPr>
          <p:cNvPicPr>
            <a:picLocks noChangeAspect="1"/>
          </p:cNvPicPr>
          <p:nvPr userDrawn="1"/>
        </p:nvPicPr>
        <p:blipFill>
          <a:blip r:embed="rId2"/>
          <a:stretch>
            <a:fillRect/>
          </a:stretch>
        </p:blipFill>
        <p:spPr>
          <a:xfrm>
            <a:off x="5563107" y="2597802"/>
            <a:ext cx="6159500" cy="3111500"/>
          </a:xfrm>
          <a:prstGeom prst="rect">
            <a:avLst/>
          </a:prstGeom>
        </p:spPr>
      </p:pic>
    </p:spTree>
    <p:extLst>
      <p:ext uri="{BB962C8B-B14F-4D97-AF65-F5344CB8AC3E}">
        <p14:creationId xmlns:p14="http://schemas.microsoft.com/office/powerpoint/2010/main" val="364208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0421F-2276-4A43-8A68-E940F6FB1FEA}"/>
              </a:ext>
            </a:extLst>
          </p:cNvPr>
          <p:cNvSpPr>
            <a:spLocks noGrp="1"/>
          </p:cNvSpPr>
          <p:nvPr>
            <p:ph idx="1"/>
          </p:nvPr>
        </p:nvSpPr>
        <p:spPr>
          <a:xfrm>
            <a:off x="448902" y="2249424"/>
            <a:ext cx="11273706" cy="3516482"/>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a:extLst>
              <a:ext uri="{FF2B5EF4-FFF2-40B4-BE49-F238E27FC236}">
                <a16:creationId xmlns:a16="http://schemas.microsoft.com/office/drawing/2014/main" id="{1E4BA386-D49F-7E48-9C2A-89AD17C7C18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3" name="Title 1">
            <a:extLst>
              <a:ext uri="{FF2B5EF4-FFF2-40B4-BE49-F238E27FC236}">
                <a16:creationId xmlns:a16="http://schemas.microsoft.com/office/drawing/2014/main" id="{CEF5573E-4F27-9C42-9BE8-BA41554B4C7F}"/>
              </a:ext>
            </a:extLst>
          </p:cNvPr>
          <p:cNvSpPr>
            <a:spLocks noGrp="1"/>
          </p:cNvSpPr>
          <p:nvPr>
            <p:ph type="ctrTitle"/>
          </p:nvPr>
        </p:nvSpPr>
        <p:spPr>
          <a:xfrm>
            <a:off x="455691" y="759694"/>
            <a:ext cx="6629400" cy="590931"/>
          </a:xfrm>
        </p:spPr>
        <p:txBody>
          <a:bodyPr anchor="b"/>
          <a:lstStyle>
            <a:lvl1pPr algn="l">
              <a:defRPr sz="3600"/>
            </a:lvl1pPr>
          </a:lstStyle>
          <a:p>
            <a:r>
              <a:rPr lang="en-GB" dirty="0"/>
              <a:t>Click to edit Master title style</a:t>
            </a:r>
            <a:endParaRPr lang="en-US" dirty="0"/>
          </a:p>
        </p:txBody>
      </p:sp>
      <p:sp>
        <p:nvSpPr>
          <p:cNvPr id="14" name="Subtitle 2">
            <a:extLst>
              <a:ext uri="{FF2B5EF4-FFF2-40B4-BE49-F238E27FC236}">
                <a16:creationId xmlns:a16="http://schemas.microsoft.com/office/drawing/2014/main" id="{49A10CCF-5B1D-0046-A4B7-8176C13E630E}"/>
              </a:ext>
            </a:extLst>
          </p:cNvPr>
          <p:cNvSpPr>
            <a:spLocks noGrp="1"/>
          </p:cNvSpPr>
          <p:nvPr>
            <p:ph type="subTitle" idx="13"/>
          </p:nvPr>
        </p:nvSpPr>
        <p:spPr>
          <a:xfrm>
            <a:off x="455691" y="1350625"/>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7" name="Date Placeholder 3">
            <a:extLst>
              <a:ext uri="{FF2B5EF4-FFF2-40B4-BE49-F238E27FC236}">
                <a16:creationId xmlns:a16="http://schemas.microsoft.com/office/drawing/2014/main" id="{E8C4B5B8-6D9D-0548-A420-6C1C56375F53}"/>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4E01FD49-95E3-CF4E-96D2-2CAC0F3FD24E}" type="datetime1">
              <a:rPr lang="en-GB" smtClean="0"/>
              <a:pPr/>
              <a:t>28/03/2025</a:t>
            </a:fld>
            <a:endParaRPr lang="en-US" dirty="0"/>
          </a:p>
        </p:txBody>
      </p:sp>
      <p:sp>
        <p:nvSpPr>
          <p:cNvPr id="18" name="Slide Number Placeholder 5">
            <a:extLst>
              <a:ext uri="{FF2B5EF4-FFF2-40B4-BE49-F238E27FC236}">
                <a16:creationId xmlns:a16="http://schemas.microsoft.com/office/drawing/2014/main" id="{D0FBB4DB-F482-9E4C-875E-0619D7F77AD3}"/>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427663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4C7753-F856-E54B-9868-02D40E3E20F4}"/>
              </a:ext>
            </a:extLst>
          </p:cNvPr>
          <p:cNvSpPr>
            <a:spLocks noGrp="1"/>
          </p:cNvSpPr>
          <p:nvPr>
            <p:ph type="pic" idx="1"/>
          </p:nvPr>
        </p:nvSpPr>
        <p:spPr>
          <a:xfrm>
            <a:off x="6172198" y="2249424"/>
            <a:ext cx="5570900" cy="36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a:extLst>
              <a:ext uri="{FF2B5EF4-FFF2-40B4-BE49-F238E27FC236}">
                <a16:creationId xmlns:a16="http://schemas.microsoft.com/office/drawing/2014/main" id="{EECCDC74-FB6D-DC4A-91DF-029D7DC855A1}"/>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Content Placeholder 2">
            <a:extLst>
              <a:ext uri="{FF2B5EF4-FFF2-40B4-BE49-F238E27FC236}">
                <a16:creationId xmlns:a16="http://schemas.microsoft.com/office/drawing/2014/main" id="{6638A41E-52A1-D347-90B6-0A134B3D6A68}"/>
              </a:ext>
            </a:extLst>
          </p:cNvPr>
          <p:cNvSpPr>
            <a:spLocks noGrp="1"/>
          </p:cNvSpPr>
          <p:nvPr>
            <p:ph idx="14"/>
          </p:nvPr>
        </p:nvSpPr>
        <p:spPr>
          <a:xfrm>
            <a:off x="448902" y="2249424"/>
            <a:ext cx="5570899" cy="3611626"/>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DF57574C-084F-6644-BE8E-5C657ECA23D7}"/>
              </a:ext>
            </a:extLst>
          </p:cNvPr>
          <p:cNvSpPr>
            <a:spLocks noGrp="1"/>
          </p:cNvSpPr>
          <p:nvPr>
            <p:ph type="ctrTitle"/>
          </p:nvPr>
        </p:nvSpPr>
        <p:spPr>
          <a:xfrm>
            <a:off x="455691" y="759694"/>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0830BC05-6D61-F84F-80EE-50AC700B1895}"/>
              </a:ext>
            </a:extLst>
          </p:cNvPr>
          <p:cNvSpPr>
            <a:spLocks noGrp="1"/>
          </p:cNvSpPr>
          <p:nvPr>
            <p:ph type="subTitle" idx="13"/>
          </p:nvPr>
        </p:nvSpPr>
        <p:spPr>
          <a:xfrm>
            <a:off x="455691" y="1350625"/>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0" name="Date Placeholder 3">
            <a:extLst>
              <a:ext uri="{FF2B5EF4-FFF2-40B4-BE49-F238E27FC236}">
                <a16:creationId xmlns:a16="http://schemas.microsoft.com/office/drawing/2014/main" id="{6A349AF8-7FC9-AF4A-B105-C017F39DF41F}"/>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91C09C45-C64F-2744-B0DD-6DBA7A3971AB}" type="datetime1">
              <a:rPr lang="en-GB" smtClean="0"/>
              <a:pPr/>
              <a:t>28/03/2025</a:t>
            </a:fld>
            <a:endParaRPr lang="en-US" dirty="0"/>
          </a:p>
        </p:txBody>
      </p:sp>
      <p:sp>
        <p:nvSpPr>
          <p:cNvPr id="21" name="Slide Number Placeholder 5">
            <a:extLst>
              <a:ext uri="{FF2B5EF4-FFF2-40B4-BE49-F238E27FC236}">
                <a16:creationId xmlns:a16="http://schemas.microsoft.com/office/drawing/2014/main" id="{5EB5A0D3-3794-A844-B709-CE4621E85054}"/>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96345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Titl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0421F-2276-4A43-8A68-E940F6FB1FEA}"/>
              </a:ext>
            </a:extLst>
          </p:cNvPr>
          <p:cNvSpPr>
            <a:spLocks noGrp="1"/>
          </p:cNvSpPr>
          <p:nvPr>
            <p:ph idx="1"/>
          </p:nvPr>
        </p:nvSpPr>
        <p:spPr>
          <a:xfrm>
            <a:off x="448902" y="521208"/>
            <a:ext cx="11273706" cy="524469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a:extLst>
              <a:ext uri="{FF2B5EF4-FFF2-40B4-BE49-F238E27FC236}">
                <a16:creationId xmlns:a16="http://schemas.microsoft.com/office/drawing/2014/main" id="{1E4BA386-D49F-7E48-9C2A-89AD17C7C18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Date Placeholder 3">
            <a:extLst>
              <a:ext uri="{FF2B5EF4-FFF2-40B4-BE49-F238E27FC236}">
                <a16:creationId xmlns:a16="http://schemas.microsoft.com/office/drawing/2014/main" id="{C3E52C27-5399-C142-A6F5-DDEE48DFD9CE}"/>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D2C6CCC3-0408-4048-BE88-385FC30B576A}" type="datetime1">
              <a:rPr lang="en-GB" smtClean="0"/>
              <a:pPr/>
              <a:t>28/03/2025</a:t>
            </a:fld>
            <a:endParaRPr lang="en-US" dirty="0"/>
          </a:p>
        </p:txBody>
      </p:sp>
      <p:sp>
        <p:nvSpPr>
          <p:cNvPr id="10" name="Slide Number Placeholder 5">
            <a:extLst>
              <a:ext uri="{FF2B5EF4-FFF2-40B4-BE49-F238E27FC236}">
                <a16:creationId xmlns:a16="http://schemas.microsoft.com/office/drawing/2014/main" id="{74EEE944-12B2-7341-811E-5FE7B83E57E7}"/>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315389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Title Content + Pictur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E4BA386-D49F-7E48-9C2A-89AD17C7C18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5" name="Date Placeholder 3">
            <a:extLst>
              <a:ext uri="{FF2B5EF4-FFF2-40B4-BE49-F238E27FC236}">
                <a16:creationId xmlns:a16="http://schemas.microsoft.com/office/drawing/2014/main" id="{B30336CC-60A2-9140-A79F-79B09B6528A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C8EAED06-2B37-B24F-99E6-D30D760D74B5}" type="datetime1">
              <a:rPr lang="en-GB" smtClean="0"/>
              <a:pPr/>
              <a:t>28/03/2025</a:t>
            </a:fld>
            <a:endParaRPr lang="en-US" dirty="0"/>
          </a:p>
        </p:txBody>
      </p:sp>
      <p:sp>
        <p:nvSpPr>
          <p:cNvPr id="16" name="Slide Number Placeholder 5">
            <a:extLst>
              <a:ext uri="{FF2B5EF4-FFF2-40B4-BE49-F238E27FC236}">
                <a16:creationId xmlns:a16="http://schemas.microsoft.com/office/drawing/2014/main" id="{1424FB06-2159-7840-A3FB-BB5D4DD31621}"/>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9" name="Picture Placeholder 2">
            <a:extLst>
              <a:ext uri="{FF2B5EF4-FFF2-40B4-BE49-F238E27FC236}">
                <a16:creationId xmlns:a16="http://schemas.microsoft.com/office/drawing/2014/main" id="{734DAF28-864B-BB46-8884-4AE13571940F}"/>
              </a:ext>
            </a:extLst>
          </p:cNvPr>
          <p:cNvSpPr>
            <a:spLocks noGrp="1"/>
          </p:cNvSpPr>
          <p:nvPr>
            <p:ph type="pic" idx="10"/>
          </p:nvPr>
        </p:nvSpPr>
        <p:spPr>
          <a:xfrm>
            <a:off x="6172198" y="521208"/>
            <a:ext cx="5570900" cy="53398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Content Placeholder 2">
            <a:extLst>
              <a:ext uri="{FF2B5EF4-FFF2-40B4-BE49-F238E27FC236}">
                <a16:creationId xmlns:a16="http://schemas.microsoft.com/office/drawing/2014/main" id="{FC74CF7A-165C-9445-8908-BF38F2AC6753}"/>
              </a:ext>
            </a:extLst>
          </p:cNvPr>
          <p:cNvSpPr>
            <a:spLocks noGrp="1"/>
          </p:cNvSpPr>
          <p:nvPr>
            <p:ph idx="1"/>
          </p:nvPr>
        </p:nvSpPr>
        <p:spPr>
          <a:xfrm>
            <a:off x="448902" y="521208"/>
            <a:ext cx="5570899" cy="5339843"/>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202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A5FD51A-7D0A-6041-A454-31FB70AD3641}"/>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Date Placeholder 3">
            <a:extLst>
              <a:ext uri="{FF2B5EF4-FFF2-40B4-BE49-F238E27FC236}">
                <a16:creationId xmlns:a16="http://schemas.microsoft.com/office/drawing/2014/main" id="{F991C978-BF80-3141-BC22-A3F8BC7D3466}"/>
              </a:ext>
            </a:extLst>
          </p:cNvPr>
          <p:cNvSpPr>
            <a:spLocks noGrp="1"/>
          </p:cNvSpPr>
          <p:nvPr>
            <p:ph type="dt" sz="half" idx="10"/>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0B89DE17-8DE8-D846-A06F-5F4F940DF005}" type="datetime1">
              <a:rPr lang="en-GB" smtClean="0"/>
              <a:pPr/>
              <a:t>28/03/2025</a:t>
            </a:fld>
            <a:endParaRPr lang="en-US" dirty="0"/>
          </a:p>
        </p:txBody>
      </p:sp>
      <p:sp>
        <p:nvSpPr>
          <p:cNvPr id="11" name="Slide Number Placeholder 5">
            <a:extLst>
              <a:ext uri="{FF2B5EF4-FFF2-40B4-BE49-F238E27FC236}">
                <a16:creationId xmlns:a16="http://schemas.microsoft.com/office/drawing/2014/main" id="{D12B6E69-7BC0-8142-B84E-670F116CD192}"/>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6" name="Content Placeholder 2">
            <a:extLst>
              <a:ext uri="{FF2B5EF4-FFF2-40B4-BE49-F238E27FC236}">
                <a16:creationId xmlns:a16="http://schemas.microsoft.com/office/drawing/2014/main" id="{78AA9639-4CAB-744A-9C6E-17305209B3FD}"/>
              </a:ext>
            </a:extLst>
          </p:cNvPr>
          <p:cNvSpPr>
            <a:spLocks noGrp="1"/>
          </p:cNvSpPr>
          <p:nvPr>
            <p:ph idx="1"/>
          </p:nvPr>
        </p:nvSpPr>
        <p:spPr>
          <a:xfrm>
            <a:off x="448902" y="521208"/>
            <a:ext cx="5570899" cy="5330952"/>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2">
            <a:extLst>
              <a:ext uri="{FF2B5EF4-FFF2-40B4-BE49-F238E27FC236}">
                <a16:creationId xmlns:a16="http://schemas.microsoft.com/office/drawing/2014/main" id="{4E5DEE81-0A5B-7D45-BF7F-DD149A2518DD}"/>
              </a:ext>
            </a:extLst>
          </p:cNvPr>
          <p:cNvSpPr>
            <a:spLocks noGrp="1"/>
          </p:cNvSpPr>
          <p:nvPr>
            <p:ph idx="11"/>
          </p:nvPr>
        </p:nvSpPr>
        <p:spPr>
          <a:xfrm>
            <a:off x="6172201" y="521208"/>
            <a:ext cx="5544312" cy="5330952"/>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3209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942A44F-4BEF-9F4A-B428-50BB0738C208}"/>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Date Placeholder 3">
            <a:extLst>
              <a:ext uri="{FF2B5EF4-FFF2-40B4-BE49-F238E27FC236}">
                <a16:creationId xmlns:a16="http://schemas.microsoft.com/office/drawing/2014/main" id="{24BD2670-FD74-E149-AA14-ED4750A3FF23}"/>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C7BB3AD2-6C7F-6549-9935-970EC657374D}" type="datetime1">
              <a:rPr lang="en-GB" smtClean="0"/>
              <a:pPr/>
              <a:t>28/03/2025</a:t>
            </a:fld>
            <a:endParaRPr lang="en-US" dirty="0"/>
          </a:p>
        </p:txBody>
      </p:sp>
      <p:sp>
        <p:nvSpPr>
          <p:cNvPr id="8" name="Slide Number Placeholder 5">
            <a:extLst>
              <a:ext uri="{FF2B5EF4-FFF2-40B4-BE49-F238E27FC236}">
                <a16:creationId xmlns:a16="http://schemas.microsoft.com/office/drawing/2014/main" id="{3FCD4910-E2C6-3440-B5DA-D329F54567D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149095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12" name="Picture 11" descr="Water next to the building&#10;&#10;Description automatically generated">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22"/>
          <a:stretch/>
        </p:blipFill>
        <p:spPr>
          <a:xfrm>
            <a:off x="455691" y="409368"/>
            <a:ext cx="11280618"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5457D9F-6EA0-2042-B631-B00C1917790A}"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90741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261" y="409368"/>
            <a:ext cx="11275345"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5457D9F-6EA0-2042-B631-B00C1917790A}"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848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261" y="409368"/>
            <a:ext cx="11275345"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5457D9F-6EA0-2042-B631-B00C1917790A}"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92820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261" y="409368"/>
            <a:ext cx="11275346"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5457D9F-6EA0-2042-B631-B00C1917790A}"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42022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409368"/>
            <a:ext cx="11265407"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5457D9F-6EA0-2042-B631-B00C1917790A}"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58706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Option 2">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5457D9F-6EA0-2042-B631-B00C1917790A}" type="datetime1">
              <a:rPr lang="en-GB" smtClean="0"/>
              <a:pPr/>
              <a:t>28/03/2025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77703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descr="Water next to the building&#10;&#10;Description automatically generated">
            <a:extLst>
              <a:ext uri="{FF2B5EF4-FFF2-40B4-BE49-F238E27FC236}">
                <a16:creationId xmlns:a16="http://schemas.microsoft.com/office/drawing/2014/main" id="{7DE4B95F-FA62-3D45-8C65-A620D3E53A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9676" y="834101"/>
            <a:ext cx="7806633" cy="4391231"/>
          </a:xfrm>
          <a:prstGeom prst="rect">
            <a:avLst/>
          </a:prstGeom>
        </p:spPr>
      </p:pic>
      <p:sp>
        <p:nvSpPr>
          <p:cNvPr id="9" name="Footer Placeholder 4">
            <a:extLst>
              <a:ext uri="{FF2B5EF4-FFF2-40B4-BE49-F238E27FC236}">
                <a16:creationId xmlns:a16="http://schemas.microsoft.com/office/drawing/2014/main" id="{4C1CE3CE-90E1-AF4E-B261-81B1EC6F654B}"/>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6" name="Date Placeholder 3">
            <a:extLst>
              <a:ext uri="{FF2B5EF4-FFF2-40B4-BE49-F238E27FC236}">
                <a16:creationId xmlns:a16="http://schemas.microsoft.com/office/drawing/2014/main" id="{7F7AC8D6-ACD7-C941-9362-DDEB6B366352}"/>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6AA7B098-D9F2-7D4E-970A-0EE1F08FBC6D}" type="datetime1">
              <a:rPr lang="en-GB" smtClean="0"/>
              <a:pPr/>
              <a:t>28/03/2025</a:t>
            </a:fld>
            <a:endParaRPr lang="en-US" dirty="0"/>
          </a:p>
        </p:txBody>
      </p:sp>
      <p:sp>
        <p:nvSpPr>
          <p:cNvPr id="17" name="Slide Number Placeholder 5">
            <a:extLst>
              <a:ext uri="{FF2B5EF4-FFF2-40B4-BE49-F238E27FC236}">
                <a16:creationId xmlns:a16="http://schemas.microsoft.com/office/drawing/2014/main" id="{91E0CE09-EF3A-5443-B021-C9430024466D}"/>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8" name="Title 1">
            <a:extLst>
              <a:ext uri="{FF2B5EF4-FFF2-40B4-BE49-F238E27FC236}">
                <a16:creationId xmlns:a16="http://schemas.microsoft.com/office/drawing/2014/main" id="{F0324465-7190-464C-BB39-6AA6CE624FFB}"/>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9" name="Subtitle 2">
            <a:extLst>
              <a:ext uri="{FF2B5EF4-FFF2-40B4-BE49-F238E27FC236}">
                <a16:creationId xmlns:a16="http://schemas.microsoft.com/office/drawing/2014/main" id="{F47F0E65-6F50-B944-813F-377B22AD9725}"/>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05852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pic>
        <p:nvPicPr>
          <p:cNvPr id="10" name="Picture 9" descr="A picture containing water, building, light, large&#10;&#10;Description automatically generated">
            <a:extLst>
              <a:ext uri="{FF2B5EF4-FFF2-40B4-BE49-F238E27FC236}">
                <a16:creationId xmlns:a16="http://schemas.microsoft.com/office/drawing/2014/main" id="{3B736432-735A-304B-822C-4D4994DEA5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6" t="-1" b="-175"/>
          <a:stretch/>
        </p:blipFill>
        <p:spPr>
          <a:xfrm>
            <a:off x="3929675" y="834101"/>
            <a:ext cx="7806634" cy="4391231"/>
          </a:xfrm>
          <a:prstGeom prst="rect">
            <a:avLst/>
          </a:prstGeom>
        </p:spPr>
      </p:pic>
      <p:sp>
        <p:nvSpPr>
          <p:cNvPr id="9" name="Footer Placeholder 4">
            <a:extLst>
              <a:ext uri="{FF2B5EF4-FFF2-40B4-BE49-F238E27FC236}">
                <a16:creationId xmlns:a16="http://schemas.microsoft.com/office/drawing/2014/main" id="{4C1CE3CE-90E1-AF4E-B261-81B1EC6F654B}"/>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Title 1">
            <a:extLst>
              <a:ext uri="{FF2B5EF4-FFF2-40B4-BE49-F238E27FC236}">
                <a16:creationId xmlns:a16="http://schemas.microsoft.com/office/drawing/2014/main" id="{5119D9BC-5BAA-0C46-8B61-4A28E89FA65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2" name="Subtitle 2">
            <a:extLst>
              <a:ext uri="{FF2B5EF4-FFF2-40B4-BE49-F238E27FC236}">
                <a16:creationId xmlns:a16="http://schemas.microsoft.com/office/drawing/2014/main" id="{CCEBF674-6BD4-FC44-A7A0-188B0F283ED4}"/>
              </a:ext>
            </a:extLst>
          </p:cNvPr>
          <p:cNvSpPr>
            <a:spLocks noGrp="1"/>
          </p:cNvSpPr>
          <p:nvPr>
            <p:ph type="subTitle" idx="1"/>
          </p:nvPr>
        </p:nvSpPr>
        <p:spPr>
          <a:xfrm>
            <a:off x="992667" y="2223599"/>
            <a:ext cx="4704784" cy="424732"/>
          </a:xfrm>
          <a:solidFill>
            <a:schemeClr val="accent2"/>
          </a:solidFill>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7" name="Date Placeholder 3">
            <a:extLst>
              <a:ext uri="{FF2B5EF4-FFF2-40B4-BE49-F238E27FC236}">
                <a16:creationId xmlns:a16="http://schemas.microsoft.com/office/drawing/2014/main" id="{66326450-267C-EB4A-A6E5-DF2A8AED78CC}"/>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107860A5-5EFD-9D4E-B833-CBC81AADC269}" type="datetime1">
              <a:rPr lang="en-GB" smtClean="0"/>
              <a:pPr/>
              <a:t>28/03/2025</a:t>
            </a:fld>
            <a:endParaRPr lang="en-US" dirty="0"/>
          </a:p>
        </p:txBody>
      </p:sp>
      <p:sp>
        <p:nvSpPr>
          <p:cNvPr id="18" name="Slide Number Placeholder 5">
            <a:extLst>
              <a:ext uri="{FF2B5EF4-FFF2-40B4-BE49-F238E27FC236}">
                <a16:creationId xmlns:a16="http://schemas.microsoft.com/office/drawing/2014/main" id="{E096399D-C19E-E449-9FF8-1EFE148C930B}"/>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322446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BE1B80-8C70-CC42-9219-E2E501DE4C8D}"/>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6021911"/>
            <a:ext cx="12192000" cy="853440"/>
          </a:xfrm>
          <a:prstGeom prst="rect">
            <a:avLst/>
          </a:prstGeom>
        </p:spPr>
      </p:pic>
      <p:sp>
        <p:nvSpPr>
          <p:cNvPr id="2" name="Title Placeholder 1">
            <a:extLst>
              <a:ext uri="{FF2B5EF4-FFF2-40B4-BE49-F238E27FC236}">
                <a16:creationId xmlns:a16="http://schemas.microsoft.com/office/drawing/2014/main" id="{8A4ED09B-7187-A14B-B18E-0C30A2D9CD75}"/>
              </a:ext>
            </a:extLst>
          </p:cNvPr>
          <p:cNvSpPr>
            <a:spLocks noGrp="1"/>
          </p:cNvSpPr>
          <p:nvPr>
            <p:ph type="title"/>
          </p:nvPr>
        </p:nvSpPr>
        <p:spPr>
          <a:xfrm>
            <a:off x="448901" y="1554390"/>
            <a:ext cx="7436667" cy="646331"/>
          </a:xfrm>
          <a:prstGeom prst="rect">
            <a:avLst/>
          </a:prstGeom>
          <a:solidFill>
            <a:schemeClr val="accent1"/>
          </a:solidFill>
        </p:spPr>
        <p:txBody>
          <a:bodyPr vert="horz" wrap="square" lIns="91440" tIns="45720" rIns="91440" bIns="45720" rtlCol="0" anchor="ctr">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5FB3863-33C7-AE4E-AF35-A6CBD4B46C97}"/>
              </a:ext>
            </a:extLst>
          </p:cNvPr>
          <p:cNvSpPr>
            <a:spLocks noGrp="1"/>
          </p:cNvSpPr>
          <p:nvPr>
            <p:ph type="body" idx="1"/>
          </p:nvPr>
        </p:nvSpPr>
        <p:spPr>
          <a:xfrm>
            <a:off x="448902" y="2286925"/>
            <a:ext cx="5254782" cy="1913883"/>
          </a:xfrm>
          <a:prstGeom prst="rect">
            <a:avLst/>
          </a:prstGeom>
          <a:noFill/>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9D11D0D-BA22-2C4D-BDBE-7F3C8EF36D1B}"/>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bg1"/>
                </a:solidFill>
              </a:defRPr>
            </a:lvl1pPr>
          </a:lstStyle>
          <a:p>
            <a:fld id="{0A35334C-E92C-804D-BD52-496D3E872273}" type="datetime1">
              <a:rPr lang="en-GB" smtClean="0"/>
              <a:pPr/>
              <a:t>28/03/2025</a:t>
            </a:fld>
            <a:endParaRPr lang="en-US" dirty="0"/>
          </a:p>
        </p:txBody>
      </p:sp>
      <p:sp>
        <p:nvSpPr>
          <p:cNvPr id="5" name="Footer Placeholder 4">
            <a:extLst>
              <a:ext uri="{FF2B5EF4-FFF2-40B4-BE49-F238E27FC236}">
                <a16:creationId xmlns:a16="http://schemas.microsoft.com/office/drawing/2014/main" id="{D740DD80-2E16-D74E-8941-385F41A99C17}"/>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61199FC4-D1BE-4843-9D47-E5C4FDAC2D23}"/>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8" name="TextBox 7">
            <a:extLst>
              <a:ext uri="{FF2B5EF4-FFF2-40B4-BE49-F238E27FC236}">
                <a16:creationId xmlns:a16="http://schemas.microsoft.com/office/drawing/2014/main" id="{7587B9A9-BC9E-7327-760F-662E3C0DC1BE}"/>
              </a:ext>
            </a:extLst>
          </p:cNvPr>
          <p:cNvSpPr txBox="1"/>
          <p:nvPr userDrawn="1">
            <p:extLst>
              <p:ext uri="{1162E1C5-73C7-4A58-AE30-91384D911F3F}">
                <p184:classification xmlns:p184="http://schemas.microsoft.com/office/powerpoint/2018/4/main" val="hdr"/>
              </p:ext>
            </p:extLst>
          </p:nvPr>
        </p:nvSpPr>
        <p:spPr>
          <a:xfrm>
            <a:off x="0" y="0"/>
            <a:ext cx="21764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This document was classified as: OFFICIAL</a:t>
            </a:r>
          </a:p>
        </p:txBody>
      </p:sp>
    </p:spTree>
    <p:extLst>
      <p:ext uri="{BB962C8B-B14F-4D97-AF65-F5344CB8AC3E}">
        <p14:creationId xmlns:p14="http://schemas.microsoft.com/office/powerpoint/2010/main" val="124332053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64" r:id="rId4"/>
    <p:sldLayoutId id="2147483665" r:id="rId5"/>
    <p:sldLayoutId id="2147483666" r:id="rId6"/>
    <p:sldLayoutId id="2147483667" r:id="rId7"/>
    <p:sldLayoutId id="2147483651" r:id="rId8"/>
    <p:sldLayoutId id="2147483658" r:id="rId9"/>
    <p:sldLayoutId id="2147483659" r:id="rId10"/>
    <p:sldLayoutId id="2147483650" r:id="rId11"/>
    <p:sldLayoutId id="2147483657" r:id="rId12"/>
    <p:sldLayoutId id="2147483660" r:id="rId13"/>
    <p:sldLayoutId id="2147483662" r:id="rId14"/>
    <p:sldLayoutId id="2147483652" r:id="rId15"/>
    <p:sldLayoutId id="2147483655" r:id="rId16"/>
  </p:sldLayoutIdLst>
  <p:hf hdr="0" ftr="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Angela.patrick@stockton.gov.uk" TargetMode="External"/><Relationship Id="rId1" Type="http://schemas.openxmlformats.org/officeDocument/2006/relationships/slideLayout" Target="../slideLayouts/slideLayout7.xml"/><Relationship Id="rId4" Type="http://schemas.openxmlformats.org/officeDocument/2006/relationships/image" Target="cid:eb2fceb1-8e1d-4719-b61c-2c9b8ba43b99@GBRP265.PROD.OUTLOO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cid:eb2fceb1-8e1d-4719-b61c-2c9b8ba43b99@GBRP265.PROD.OUTLOOK.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cid:3e494f4a-5d23-4084-9020-cc85303f53d4@GBRP265.PROD.OUTLOOK.COM" TargetMode="External"/><Relationship Id="rId7" Type="http://schemas.openxmlformats.org/officeDocument/2006/relationships/image" Target="cid:10ce20bc-ea25-48a2-8ac0-22ddd02902bc@GBRP265.PROD.OUTLOOK.COM"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cid:e8c068de-d2c2-47b4-8a6d-05dbdfa6f09e@GBRP265.PROD.OUTLOOK.COM"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33A19-2634-2798-FCFB-7CA79559C083}"/>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3A21BB26-AF59-4873-136C-42484FB8737B}"/>
              </a:ext>
            </a:extLst>
          </p:cNvPr>
          <p:cNvSpPr>
            <a:spLocks noGrp="1"/>
          </p:cNvSpPr>
          <p:nvPr>
            <p:ph type="sldNum" sz="quarter" idx="4"/>
          </p:nvPr>
        </p:nvSpPr>
        <p:spPr/>
        <p:txBody>
          <a:bodyPr/>
          <a:lstStyle/>
          <a:p>
            <a:fld id="{C8F61FBD-C20F-144D-9428-910BE9356B05}" type="slidenum">
              <a:rPr lang="en-US" smtClean="0"/>
              <a:pPr/>
              <a:t>1</a:t>
            </a:fld>
            <a:endParaRPr lang="en-US" dirty="0"/>
          </a:p>
        </p:txBody>
      </p:sp>
      <p:sp>
        <p:nvSpPr>
          <p:cNvPr id="4" name="Title 3">
            <a:extLst>
              <a:ext uri="{FF2B5EF4-FFF2-40B4-BE49-F238E27FC236}">
                <a16:creationId xmlns:a16="http://schemas.microsoft.com/office/drawing/2014/main" id="{E1CDE149-EEB7-1B4E-164A-03889925225B}"/>
              </a:ext>
            </a:extLst>
          </p:cNvPr>
          <p:cNvSpPr>
            <a:spLocks noGrp="1"/>
          </p:cNvSpPr>
          <p:nvPr>
            <p:ph type="ctrTitle"/>
          </p:nvPr>
        </p:nvSpPr>
        <p:spPr>
          <a:xfrm>
            <a:off x="2668849" y="1011186"/>
            <a:ext cx="6629400" cy="2380203"/>
          </a:xfrm>
        </p:spPr>
        <p:txBody>
          <a:bodyPr/>
          <a:lstStyle/>
          <a:p>
            <a:pPr marL="342900" lvl="0" indent="-342900" algn="ctr">
              <a:lnSpc>
                <a:spcPct val="115000"/>
              </a:lnSpc>
              <a:spcAft>
                <a:spcPts val="800"/>
              </a:spcAft>
              <a:tabLst>
                <a:tab pos="457200" algn="l"/>
              </a:tabLst>
            </a:pPr>
            <a:br>
              <a:rPr lang="en-GB" sz="1800" b="1" kern="0" dirty="0">
                <a:effectLst/>
                <a:latin typeface="Segoe UI" panose="020B0502040204020203" pitchFamily="34" charset="0"/>
                <a:ea typeface="Times New Roman" panose="02020603050405020304" pitchFamily="18" charset="0"/>
                <a:cs typeface="Times New Roman" panose="02020603050405020304" pitchFamily="18" charset="0"/>
              </a:rPr>
            </a:br>
            <a:br>
              <a:rPr lang="en-GB" sz="1800" b="1" kern="0" dirty="0">
                <a:effectLst/>
                <a:latin typeface="Segoe UI" panose="020B0502040204020203" pitchFamily="34" charset="0"/>
                <a:ea typeface="Times New Roman" panose="02020603050405020304" pitchFamily="18" charset="0"/>
                <a:cs typeface="Times New Roman" panose="02020603050405020304" pitchFamily="18" charset="0"/>
              </a:rPr>
            </a:br>
            <a:r>
              <a:rPr lang="en-GB" sz="2400" kern="0" dirty="0">
                <a:effectLst/>
                <a:ea typeface="Times New Roman" panose="02020603050405020304" pitchFamily="18" charset="0"/>
                <a:cs typeface="Times New Roman" panose="02020603050405020304" pitchFamily="18" charset="0"/>
              </a:rPr>
              <a:t> </a:t>
            </a:r>
            <a:r>
              <a:rPr lang="en-GB" sz="3200" kern="0" dirty="0">
                <a:effectLst/>
                <a:ea typeface="Times New Roman" panose="02020603050405020304" pitchFamily="18" charset="0"/>
                <a:cs typeface="Times New Roman" panose="02020603050405020304" pitchFamily="18" charset="0"/>
              </a:rPr>
              <a:t>Engaging Young People in Health Services.</a:t>
            </a:r>
            <a:br>
              <a:rPr lang="en-GB" sz="3200" kern="100" dirty="0">
                <a:effectLst/>
                <a:ea typeface="Aptos" panose="020B0004020202020204" pitchFamily="34" charset="0"/>
                <a:cs typeface="Times New Roman" panose="02020603050405020304" pitchFamily="18" charset="0"/>
              </a:rPr>
            </a:br>
            <a:endParaRPr lang="en-GB" sz="3200" dirty="0"/>
          </a:p>
        </p:txBody>
      </p:sp>
      <p:sp>
        <p:nvSpPr>
          <p:cNvPr id="5" name="Subtitle 4">
            <a:extLst>
              <a:ext uri="{FF2B5EF4-FFF2-40B4-BE49-F238E27FC236}">
                <a16:creationId xmlns:a16="http://schemas.microsoft.com/office/drawing/2014/main" id="{C9BB06EE-3765-45C8-A210-BD8D107C2376}"/>
              </a:ext>
            </a:extLst>
          </p:cNvPr>
          <p:cNvSpPr>
            <a:spLocks noGrp="1"/>
          </p:cNvSpPr>
          <p:nvPr>
            <p:ph type="subTitle" idx="1"/>
          </p:nvPr>
        </p:nvSpPr>
        <p:spPr>
          <a:xfrm rot="10800000" flipV="1">
            <a:off x="2942772" y="3808169"/>
            <a:ext cx="6355477" cy="1456809"/>
          </a:xfrm>
        </p:spPr>
        <p:txBody>
          <a:bodyPr/>
          <a:lstStyle/>
          <a:p>
            <a:pPr algn="ctr"/>
            <a:r>
              <a:rPr lang="en-GB" sz="1800" b="1" i="0" dirty="0">
                <a:effectLst/>
              </a:rPr>
              <a:t>"</a:t>
            </a:r>
            <a:r>
              <a:rPr lang="en-GB" sz="2000" b="1" i="0" dirty="0">
                <a:effectLst/>
              </a:rPr>
              <a:t>Empowering Youth” </a:t>
            </a:r>
          </a:p>
          <a:p>
            <a:pPr algn="ctr"/>
            <a:r>
              <a:rPr lang="en-GB" sz="2000" b="1" i="0" dirty="0">
                <a:effectLst/>
              </a:rPr>
              <a:t>Overcoming Challenges and Achieving Success. </a:t>
            </a:r>
            <a:r>
              <a:rPr lang="en-GB" sz="2000" b="1" kern="0" dirty="0">
                <a:cs typeface="Times New Roman" panose="02020603050405020304" pitchFamily="18" charset="0"/>
              </a:rPr>
              <a:t>Susan Robinson and Angela Patrick </a:t>
            </a:r>
          </a:p>
          <a:p>
            <a:pPr algn="ctr"/>
            <a:r>
              <a:rPr lang="en-GB" sz="2000" b="1" dirty="0"/>
              <a:t>25/3/25</a:t>
            </a:r>
          </a:p>
        </p:txBody>
      </p:sp>
    </p:spTree>
    <p:extLst>
      <p:ext uri="{BB962C8B-B14F-4D97-AF65-F5344CB8AC3E}">
        <p14:creationId xmlns:p14="http://schemas.microsoft.com/office/powerpoint/2010/main" val="415923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43FE08-8124-8E3E-66FE-06E70E7369A8}"/>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BFC47A84-6937-50A4-F587-3F638EB1BBAA}"/>
              </a:ext>
            </a:extLst>
          </p:cNvPr>
          <p:cNvSpPr>
            <a:spLocks noGrp="1"/>
          </p:cNvSpPr>
          <p:nvPr>
            <p:ph type="sldNum" sz="quarter" idx="4"/>
          </p:nvPr>
        </p:nvSpPr>
        <p:spPr/>
        <p:txBody>
          <a:bodyPr/>
          <a:lstStyle/>
          <a:p>
            <a:fld id="{C8F61FBD-C20F-144D-9428-910BE9356B05}" type="slidenum">
              <a:rPr lang="en-US" smtClean="0"/>
              <a:pPr/>
              <a:t>10</a:t>
            </a:fld>
            <a:endParaRPr lang="en-US" dirty="0"/>
          </a:p>
        </p:txBody>
      </p:sp>
      <p:sp>
        <p:nvSpPr>
          <p:cNvPr id="4" name="Title 3">
            <a:extLst>
              <a:ext uri="{FF2B5EF4-FFF2-40B4-BE49-F238E27FC236}">
                <a16:creationId xmlns:a16="http://schemas.microsoft.com/office/drawing/2014/main" id="{36EA9A4C-2746-BFDF-B13B-434453BBDAF0}"/>
              </a:ext>
            </a:extLst>
          </p:cNvPr>
          <p:cNvSpPr>
            <a:spLocks noGrp="1"/>
          </p:cNvSpPr>
          <p:nvPr>
            <p:ph type="ctrTitle"/>
          </p:nvPr>
        </p:nvSpPr>
        <p:spPr>
          <a:xfrm>
            <a:off x="802167" y="356318"/>
            <a:ext cx="6629400" cy="590931"/>
          </a:xfrm>
        </p:spPr>
        <p:txBody>
          <a:bodyPr/>
          <a:lstStyle/>
          <a:p>
            <a:r>
              <a:rPr lang="en-GB" dirty="0">
                <a:latin typeface="+mn-lt"/>
              </a:rPr>
              <a:t>What can I find there?</a:t>
            </a:r>
          </a:p>
        </p:txBody>
      </p:sp>
      <p:sp>
        <p:nvSpPr>
          <p:cNvPr id="5" name="Subtitle 4">
            <a:extLst>
              <a:ext uri="{FF2B5EF4-FFF2-40B4-BE49-F238E27FC236}">
                <a16:creationId xmlns:a16="http://schemas.microsoft.com/office/drawing/2014/main" id="{CCFDD920-2777-CDC9-3F22-505C3C1BC573}"/>
              </a:ext>
            </a:extLst>
          </p:cNvPr>
          <p:cNvSpPr>
            <a:spLocks noGrp="1"/>
          </p:cNvSpPr>
          <p:nvPr>
            <p:ph type="subTitle" idx="1"/>
          </p:nvPr>
        </p:nvSpPr>
        <p:spPr>
          <a:xfrm>
            <a:off x="802167" y="973748"/>
            <a:ext cx="4704784" cy="424732"/>
          </a:xfrm>
        </p:spPr>
        <p:txBody>
          <a:bodyPr/>
          <a:lstStyle/>
          <a:p>
            <a:r>
              <a:rPr lang="en-GB" dirty="0"/>
              <a:t>A wealth of resources</a:t>
            </a:r>
            <a:r>
              <a:rPr lang="en-GB" dirty="0">
                <a:latin typeface="Helvetica Neue"/>
              </a:rPr>
              <a:t>.</a:t>
            </a:r>
          </a:p>
        </p:txBody>
      </p:sp>
      <p:sp>
        <p:nvSpPr>
          <p:cNvPr id="7" name="TextBox 6">
            <a:extLst>
              <a:ext uri="{FF2B5EF4-FFF2-40B4-BE49-F238E27FC236}">
                <a16:creationId xmlns:a16="http://schemas.microsoft.com/office/drawing/2014/main" id="{69DC5451-BB50-255B-B3E8-12AE5AC273C9}"/>
              </a:ext>
            </a:extLst>
          </p:cNvPr>
          <p:cNvSpPr txBox="1"/>
          <p:nvPr/>
        </p:nvSpPr>
        <p:spPr>
          <a:xfrm>
            <a:off x="802167" y="1424979"/>
            <a:ext cx="8322783" cy="3416320"/>
          </a:xfrm>
          <a:prstGeom prst="rect">
            <a:avLst/>
          </a:prstGeom>
          <a:noFill/>
        </p:spPr>
        <p:txBody>
          <a:bodyPr wrap="square">
            <a:spAutoFit/>
          </a:bodyPr>
          <a:lstStyle/>
          <a:p>
            <a:pPr algn="l"/>
            <a:r>
              <a:rPr lang="en-GB" sz="2800" b="0" i="0" dirty="0">
                <a:effectLst/>
              </a:rPr>
              <a:t>What does the library contain?</a:t>
            </a:r>
          </a:p>
          <a:p>
            <a:pPr algn="l"/>
            <a:r>
              <a:rPr lang="en-GB" sz="2000" b="0" i="0" dirty="0">
                <a:effectLst/>
              </a:rPr>
              <a:t>The library has books, DVDs, resource packs, leaflets, posters, models, displays and other materials available for loan.</a:t>
            </a:r>
          </a:p>
          <a:p>
            <a:pPr algn="l"/>
            <a:r>
              <a:rPr lang="en-GB" sz="2800" b="0" i="0" dirty="0">
                <a:effectLst/>
              </a:rPr>
              <a:t>Who can use the library?</a:t>
            </a:r>
          </a:p>
          <a:p>
            <a:pPr algn="l"/>
            <a:r>
              <a:rPr lang="en-GB" sz="2000" b="0" i="0" dirty="0">
                <a:effectLst/>
              </a:rPr>
              <a:t>Anyone working to promote health or studying health in Stockton. You can browse the library without registering for the service. To order and book materials you will need to register. Users of the library include NHS Primary Care and hospital staff, Stockton Borough Council staff, Connexions staff, teachers, students, community and voluntary organisations.</a:t>
            </a:r>
          </a:p>
        </p:txBody>
      </p:sp>
      <p:pic>
        <p:nvPicPr>
          <p:cNvPr id="6" name="Picture 5">
            <a:extLst>
              <a:ext uri="{FF2B5EF4-FFF2-40B4-BE49-F238E27FC236}">
                <a16:creationId xmlns:a16="http://schemas.microsoft.com/office/drawing/2014/main" id="{E7C5BCBF-2AB9-D90B-D421-E2502B441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70605" y="701855"/>
            <a:ext cx="2264945" cy="1281181"/>
          </a:xfrm>
          <a:prstGeom prst="rect">
            <a:avLst/>
          </a:prstGeom>
        </p:spPr>
      </p:pic>
    </p:spTree>
    <p:extLst>
      <p:ext uri="{BB962C8B-B14F-4D97-AF65-F5344CB8AC3E}">
        <p14:creationId xmlns:p14="http://schemas.microsoft.com/office/powerpoint/2010/main" val="70124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EEC4D-D270-D71D-4E50-65C931FF6FA9}"/>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0970320E-2B68-4C3C-84DD-EF6AAC5043EE}"/>
              </a:ext>
            </a:extLst>
          </p:cNvPr>
          <p:cNvSpPr>
            <a:spLocks noGrp="1"/>
          </p:cNvSpPr>
          <p:nvPr>
            <p:ph type="sldNum" sz="quarter" idx="4"/>
          </p:nvPr>
        </p:nvSpPr>
        <p:spPr/>
        <p:txBody>
          <a:bodyPr/>
          <a:lstStyle/>
          <a:p>
            <a:fld id="{C8F61FBD-C20F-144D-9428-910BE9356B05}" type="slidenum">
              <a:rPr lang="en-US" smtClean="0"/>
              <a:pPr/>
              <a:t>11</a:t>
            </a:fld>
            <a:endParaRPr lang="en-US" dirty="0"/>
          </a:p>
        </p:txBody>
      </p:sp>
      <p:sp>
        <p:nvSpPr>
          <p:cNvPr id="4" name="Title 3">
            <a:extLst>
              <a:ext uri="{FF2B5EF4-FFF2-40B4-BE49-F238E27FC236}">
                <a16:creationId xmlns:a16="http://schemas.microsoft.com/office/drawing/2014/main" id="{E265F293-D6FE-F632-06C0-419B662E1AFF}"/>
              </a:ext>
            </a:extLst>
          </p:cNvPr>
          <p:cNvSpPr>
            <a:spLocks noGrp="1"/>
          </p:cNvSpPr>
          <p:nvPr>
            <p:ph type="ctrTitle"/>
          </p:nvPr>
        </p:nvSpPr>
        <p:spPr>
          <a:xfrm>
            <a:off x="992667" y="305518"/>
            <a:ext cx="6629400" cy="590931"/>
          </a:xfrm>
        </p:spPr>
        <p:txBody>
          <a:bodyPr/>
          <a:lstStyle/>
          <a:p>
            <a:r>
              <a:rPr lang="en-GB" dirty="0">
                <a:latin typeface="Helvetica Neue"/>
              </a:rPr>
              <a:t>Borrowing suggestions </a:t>
            </a:r>
          </a:p>
        </p:txBody>
      </p:sp>
      <p:sp>
        <p:nvSpPr>
          <p:cNvPr id="5" name="Subtitle 4">
            <a:extLst>
              <a:ext uri="{FF2B5EF4-FFF2-40B4-BE49-F238E27FC236}">
                <a16:creationId xmlns:a16="http://schemas.microsoft.com/office/drawing/2014/main" id="{307B1428-5066-EEE0-C9C1-6561C8F3A12D}"/>
              </a:ext>
            </a:extLst>
          </p:cNvPr>
          <p:cNvSpPr>
            <a:spLocks noGrp="1"/>
          </p:cNvSpPr>
          <p:nvPr>
            <p:ph type="subTitle" idx="1"/>
          </p:nvPr>
        </p:nvSpPr>
        <p:spPr>
          <a:xfrm>
            <a:off x="992667" y="896449"/>
            <a:ext cx="4704784" cy="424732"/>
          </a:xfrm>
        </p:spPr>
        <p:txBody>
          <a:bodyPr/>
          <a:lstStyle/>
          <a:p>
            <a:r>
              <a:rPr lang="en-GB" dirty="0">
                <a:latin typeface="Helvetica Neue"/>
              </a:rPr>
              <a:t> Vaping- Healthy Eating </a:t>
            </a:r>
          </a:p>
        </p:txBody>
      </p:sp>
      <p:pic>
        <p:nvPicPr>
          <p:cNvPr id="1028" name="Picture 4" descr="31125Image">
            <a:extLst>
              <a:ext uri="{FF2B5EF4-FFF2-40B4-BE49-F238E27FC236}">
                <a16:creationId xmlns:a16="http://schemas.microsoft.com/office/drawing/2014/main" id="{C2414C6F-8109-6608-BBE3-973B545AAE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976" y="1653579"/>
            <a:ext cx="4502150" cy="45021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47C0E01-6CA3-FBC3-1E22-B6A689F9B460}"/>
              </a:ext>
            </a:extLst>
          </p:cNvPr>
          <p:cNvSpPr txBox="1"/>
          <p:nvPr/>
        </p:nvSpPr>
        <p:spPr>
          <a:xfrm>
            <a:off x="4170456" y="2359095"/>
            <a:ext cx="3789637" cy="3477875"/>
          </a:xfrm>
          <a:prstGeom prst="rect">
            <a:avLst/>
          </a:prstGeom>
          <a:noFill/>
        </p:spPr>
        <p:txBody>
          <a:bodyPr wrap="square">
            <a:spAutoFit/>
          </a:bodyPr>
          <a:lstStyle/>
          <a:p>
            <a:pPr algn="l"/>
            <a:r>
              <a:rPr lang="en-GB" sz="2000" b="0" i="0" dirty="0">
                <a:solidFill>
                  <a:srgbClr val="333333"/>
                </a:solidFill>
                <a:effectLst/>
                <a:latin typeface="Helvetica Neue"/>
              </a:rPr>
              <a:t>The dangers of vaping magnetic pack is to be used with My </a:t>
            </a:r>
            <a:r>
              <a:rPr lang="en-GB" sz="2000" b="0" i="0" dirty="0">
                <a:solidFill>
                  <a:srgbClr val="333333"/>
                </a:solidFill>
                <a:effectLst/>
              </a:rPr>
              <a:t>Bodyboard</a:t>
            </a:r>
            <a:r>
              <a:rPr lang="en-GB" sz="2000" b="0" i="0" dirty="0">
                <a:solidFill>
                  <a:srgbClr val="333333"/>
                </a:solidFill>
                <a:effectLst/>
                <a:latin typeface="Helvetica Neue"/>
              </a:rPr>
              <a:t> this needs to be booked out separately. </a:t>
            </a:r>
          </a:p>
          <a:p>
            <a:pPr algn="l"/>
            <a:r>
              <a:rPr lang="en-GB" sz="2000" b="0" i="0" dirty="0">
                <a:solidFill>
                  <a:srgbClr val="333333"/>
                </a:solidFill>
                <a:effectLst/>
                <a:latin typeface="Helvetica Neue"/>
              </a:rPr>
              <a:t>The pack contains over 100 pictures and text magnets, it also comes with detailed, engaging activity plans. Perfect for Personal, Social and Economic (PSHE) education. Age 7- Adult</a:t>
            </a:r>
          </a:p>
        </p:txBody>
      </p:sp>
      <p:pic>
        <p:nvPicPr>
          <p:cNvPr id="7" name="Picture 6">
            <a:extLst>
              <a:ext uri="{FF2B5EF4-FFF2-40B4-BE49-F238E27FC236}">
                <a16:creationId xmlns:a16="http://schemas.microsoft.com/office/drawing/2014/main" id="{E005B8A6-D924-4097-F5D7-3B70AB16A51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8100299" y="896449"/>
            <a:ext cx="1400175" cy="2874130"/>
          </a:xfrm>
          <a:prstGeom prst="rect">
            <a:avLst/>
          </a:prstGeom>
          <a:noFill/>
        </p:spPr>
      </p:pic>
      <p:sp>
        <p:nvSpPr>
          <p:cNvPr id="8" name="TextBox 7">
            <a:extLst>
              <a:ext uri="{FF2B5EF4-FFF2-40B4-BE49-F238E27FC236}">
                <a16:creationId xmlns:a16="http://schemas.microsoft.com/office/drawing/2014/main" id="{A90121F3-752D-6C73-2677-5DA712D9FE7F}"/>
              </a:ext>
            </a:extLst>
          </p:cNvPr>
          <p:cNvSpPr txBox="1"/>
          <p:nvPr/>
        </p:nvSpPr>
        <p:spPr>
          <a:xfrm>
            <a:off x="9500474" y="762305"/>
            <a:ext cx="2114256" cy="4401205"/>
          </a:xfrm>
          <a:prstGeom prst="rect">
            <a:avLst/>
          </a:prstGeom>
          <a:noFill/>
        </p:spPr>
        <p:txBody>
          <a:bodyPr wrap="square" rtlCol="0">
            <a:spAutoFit/>
          </a:bodyPr>
          <a:lstStyle/>
          <a:p>
            <a:pPr algn="l"/>
            <a:r>
              <a:rPr lang="en-GB" sz="2000" b="0" i="0" dirty="0">
                <a:effectLst/>
              </a:rPr>
              <a:t>The Goodness Gang Fruit and Vegetable Plush Toys add some healthy fun by using this resource to teach children about different fruit and vegetables, helps to promote a love for healthy eating. </a:t>
            </a:r>
          </a:p>
        </p:txBody>
      </p:sp>
    </p:spTree>
    <p:extLst>
      <p:ext uri="{BB962C8B-B14F-4D97-AF65-F5344CB8AC3E}">
        <p14:creationId xmlns:p14="http://schemas.microsoft.com/office/powerpoint/2010/main" val="116512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2318A4-8747-179E-FCC9-6AB575D91F3B}"/>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C58E9BEE-7E8F-69B7-D475-F36C0665742C}"/>
              </a:ext>
            </a:extLst>
          </p:cNvPr>
          <p:cNvSpPr>
            <a:spLocks noGrp="1"/>
          </p:cNvSpPr>
          <p:nvPr>
            <p:ph type="sldNum" sz="quarter" idx="4"/>
          </p:nvPr>
        </p:nvSpPr>
        <p:spPr/>
        <p:txBody>
          <a:bodyPr/>
          <a:lstStyle/>
          <a:p>
            <a:fld id="{C8F61FBD-C20F-144D-9428-910BE9356B05}" type="slidenum">
              <a:rPr lang="en-US" smtClean="0"/>
              <a:pPr/>
              <a:t>12</a:t>
            </a:fld>
            <a:endParaRPr lang="en-US" dirty="0"/>
          </a:p>
        </p:txBody>
      </p:sp>
      <p:sp>
        <p:nvSpPr>
          <p:cNvPr id="4" name="Title 3">
            <a:extLst>
              <a:ext uri="{FF2B5EF4-FFF2-40B4-BE49-F238E27FC236}">
                <a16:creationId xmlns:a16="http://schemas.microsoft.com/office/drawing/2014/main" id="{0397DEB9-FC4D-577F-6A9B-BC0421B66EF8}"/>
              </a:ext>
            </a:extLst>
          </p:cNvPr>
          <p:cNvSpPr>
            <a:spLocks noGrp="1"/>
          </p:cNvSpPr>
          <p:nvPr>
            <p:ph type="ctrTitle"/>
          </p:nvPr>
        </p:nvSpPr>
        <p:spPr>
          <a:xfrm>
            <a:off x="992667" y="635472"/>
            <a:ext cx="6629400" cy="1588127"/>
          </a:xfrm>
        </p:spPr>
        <p:txBody>
          <a:bodyPr/>
          <a:lstStyle/>
          <a:p>
            <a:r>
              <a:rPr lang="en-GB" sz="3600" b="1" dirty="0">
                <a:solidFill>
                  <a:schemeClr val="bg1"/>
                </a:solidFill>
                <a:latin typeface="Helvetica Neue"/>
                <a:cs typeface="Arial" panose="020B0604020202020204" pitchFamily="34" charset="0"/>
              </a:rPr>
              <a:t>Our borrowers ‘nudge’ the health messages out into the community …</a:t>
            </a:r>
            <a:endParaRPr lang="en-GB" dirty="0">
              <a:latin typeface="Helvetica Neue"/>
            </a:endParaRPr>
          </a:p>
        </p:txBody>
      </p:sp>
      <p:pic>
        <p:nvPicPr>
          <p:cNvPr id="7" name="Picture 6">
            <a:extLst>
              <a:ext uri="{FF2B5EF4-FFF2-40B4-BE49-F238E27FC236}">
                <a16:creationId xmlns:a16="http://schemas.microsoft.com/office/drawing/2014/main" id="{FF75E081-E2A7-EBAA-0682-95549BA586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055" y="2706451"/>
            <a:ext cx="7590623" cy="1744364"/>
          </a:xfrm>
          <a:prstGeom prst="rect">
            <a:avLst/>
          </a:prstGeom>
        </p:spPr>
      </p:pic>
      <p:pic>
        <p:nvPicPr>
          <p:cNvPr id="9" name="Picture 8">
            <a:extLst>
              <a:ext uri="{FF2B5EF4-FFF2-40B4-BE49-F238E27FC236}">
                <a16:creationId xmlns:a16="http://schemas.microsoft.com/office/drawing/2014/main" id="{B73B02BC-FC82-4746-E141-BBB1EC1D9F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61831" y="4616068"/>
            <a:ext cx="7083846" cy="1178806"/>
          </a:xfrm>
          <a:prstGeom prst="rect">
            <a:avLst/>
          </a:prstGeom>
        </p:spPr>
      </p:pic>
    </p:spTree>
    <p:extLst>
      <p:ext uri="{BB962C8B-B14F-4D97-AF65-F5344CB8AC3E}">
        <p14:creationId xmlns:p14="http://schemas.microsoft.com/office/powerpoint/2010/main" val="353981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459AB-B6F0-35D2-654A-3103F46B9690}"/>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1F75D4EB-A5B4-E235-D7F7-61931FFBF411}"/>
              </a:ext>
            </a:extLst>
          </p:cNvPr>
          <p:cNvSpPr>
            <a:spLocks noGrp="1"/>
          </p:cNvSpPr>
          <p:nvPr>
            <p:ph type="sldNum" sz="quarter" idx="4"/>
          </p:nvPr>
        </p:nvSpPr>
        <p:spPr/>
        <p:txBody>
          <a:bodyPr/>
          <a:lstStyle/>
          <a:p>
            <a:fld id="{C8F61FBD-C20F-144D-9428-910BE9356B05}" type="slidenum">
              <a:rPr lang="en-US" smtClean="0"/>
              <a:pPr/>
              <a:t>13</a:t>
            </a:fld>
            <a:endParaRPr lang="en-US" dirty="0"/>
          </a:p>
        </p:txBody>
      </p:sp>
      <p:sp>
        <p:nvSpPr>
          <p:cNvPr id="4" name="Title 3">
            <a:extLst>
              <a:ext uri="{FF2B5EF4-FFF2-40B4-BE49-F238E27FC236}">
                <a16:creationId xmlns:a16="http://schemas.microsoft.com/office/drawing/2014/main" id="{85682BFB-8D86-4288-7954-2A6BCB5D3A54}"/>
              </a:ext>
            </a:extLst>
          </p:cNvPr>
          <p:cNvSpPr>
            <a:spLocks noGrp="1"/>
          </p:cNvSpPr>
          <p:nvPr>
            <p:ph type="ctrTitle"/>
          </p:nvPr>
        </p:nvSpPr>
        <p:spPr>
          <a:xfrm>
            <a:off x="992667" y="635472"/>
            <a:ext cx="6629400" cy="1588127"/>
          </a:xfrm>
        </p:spPr>
        <p:txBody>
          <a:bodyPr/>
          <a:lstStyle/>
          <a:p>
            <a:r>
              <a:rPr lang="en-GB" dirty="0"/>
              <a:t>Importance of engaging young people in Stockton on Tees </a:t>
            </a:r>
          </a:p>
        </p:txBody>
      </p:sp>
      <p:sp>
        <p:nvSpPr>
          <p:cNvPr id="5" name="Subtitle 4">
            <a:extLst>
              <a:ext uri="{FF2B5EF4-FFF2-40B4-BE49-F238E27FC236}">
                <a16:creationId xmlns:a16="http://schemas.microsoft.com/office/drawing/2014/main" id="{D46B9F18-461C-1A45-BAFE-499DC9202860}"/>
              </a:ext>
            </a:extLst>
          </p:cNvPr>
          <p:cNvSpPr>
            <a:spLocks noGrp="1"/>
          </p:cNvSpPr>
          <p:nvPr>
            <p:ph type="subTitle" idx="1"/>
          </p:nvPr>
        </p:nvSpPr>
        <p:spPr/>
        <p:txBody>
          <a:bodyPr/>
          <a:lstStyle/>
          <a:p>
            <a:r>
              <a:rPr lang="en-GB" dirty="0"/>
              <a:t>Health Matters </a:t>
            </a:r>
          </a:p>
        </p:txBody>
      </p:sp>
      <p:sp>
        <p:nvSpPr>
          <p:cNvPr id="10" name="TextBox 9">
            <a:extLst>
              <a:ext uri="{FF2B5EF4-FFF2-40B4-BE49-F238E27FC236}">
                <a16:creationId xmlns:a16="http://schemas.microsoft.com/office/drawing/2014/main" id="{AC809B78-2E53-E5CE-A4C8-4A1D32026D56}"/>
              </a:ext>
            </a:extLst>
          </p:cNvPr>
          <p:cNvSpPr txBox="1"/>
          <p:nvPr/>
        </p:nvSpPr>
        <p:spPr>
          <a:xfrm>
            <a:off x="861177" y="2657257"/>
            <a:ext cx="9760017" cy="3565271"/>
          </a:xfrm>
          <a:prstGeom prst="rect">
            <a:avLst/>
          </a:prstGeom>
          <a:noFill/>
        </p:spPr>
        <p:txBody>
          <a:bodyPr wrap="square">
            <a:spAutoFit/>
          </a:bodyPr>
          <a:lstStyle/>
          <a:p>
            <a:pPr>
              <a:lnSpc>
                <a:spcPct val="115000"/>
              </a:lnSpc>
              <a:spcAft>
                <a:spcPts val="1200"/>
              </a:spcAft>
            </a:pPr>
            <a:r>
              <a:rPr lang="en-GB" sz="2000" kern="0" dirty="0">
                <a:solidFill>
                  <a:srgbClr val="242424"/>
                </a:solidFill>
                <a:effectLst/>
                <a:ea typeface="Times New Roman" panose="02020603050405020304" pitchFamily="18" charset="0"/>
                <a:cs typeface="Times New Roman" panose="02020603050405020304" pitchFamily="18" charset="0"/>
              </a:rPr>
              <a:t>Engaging young people in health and wellbeing initiatives in Stockton-on-Tees is crucial for several reasons:</a:t>
            </a:r>
            <a:endParaRPr lang="en-GB" sz="2000" kern="100" dirty="0">
              <a:ea typeface="Times New Roman" panose="02020603050405020304" pitchFamily="18" charset="0"/>
              <a:cs typeface="Times New Roman" panose="02020603050405020304" pitchFamily="18" charset="0"/>
            </a:endParaRPr>
          </a:p>
          <a:p>
            <a:pPr>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Key Stakeholders</a:t>
            </a:r>
            <a:r>
              <a:rPr lang="en-GB" sz="2000" kern="0" dirty="0">
                <a:solidFill>
                  <a:srgbClr val="242424"/>
                </a:solidFill>
                <a:effectLst/>
                <a:ea typeface="Times New Roman" panose="02020603050405020304" pitchFamily="18" charset="0"/>
                <a:cs typeface="Times New Roman" panose="02020603050405020304" pitchFamily="18" charset="0"/>
              </a:rPr>
              <a:t>: Young people are vital stakeholders in the health system. Their perspectives and experiences can significantly shape the design and delivery of health services, ensuring they are more relevant and effective</a:t>
            </a:r>
            <a:endParaRPr lang="en-GB" sz="2000" kern="100" dirty="0">
              <a:ea typeface="Times New Roman" panose="02020603050405020304" pitchFamily="18" charset="0"/>
              <a:cs typeface="Times New Roman" panose="02020603050405020304" pitchFamily="18" charset="0"/>
            </a:endParaRPr>
          </a:p>
          <a:p>
            <a:pPr>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Improved Health Outcomes</a:t>
            </a:r>
            <a:r>
              <a:rPr lang="en-GB" sz="2000" kern="0" dirty="0">
                <a:solidFill>
                  <a:srgbClr val="242424"/>
                </a:solidFill>
                <a:effectLst/>
                <a:ea typeface="Times New Roman" panose="02020603050405020304" pitchFamily="18" charset="0"/>
                <a:cs typeface="Times New Roman" panose="02020603050405020304" pitchFamily="18" charset="0"/>
              </a:rPr>
              <a:t>: Active involvement of young people leads to better health outcomes. When young people are engaged, they are more likely to adopt healthy behaviours and access health services, which can prevent long-term health issues</a:t>
            </a: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48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C8D12-7F9B-8098-D49B-5720F5033F98}"/>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2C079534-1512-7E7B-196B-1055C683D5D2}"/>
              </a:ext>
            </a:extLst>
          </p:cNvPr>
          <p:cNvSpPr>
            <a:spLocks noGrp="1"/>
          </p:cNvSpPr>
          <p:nvPr>
            <p:ph type="sldNum" sz="quarter" idx="4"/>
          </p:nvPr>
        </p:nvSpPr>
        <p:spPr/>
        <p:txBody>
          <a:bodyPr/>
          <a:lstStyle/>
          <a:p>
            <a:fld id="{C8F61FBD-C20F-144D-9428-910BE9356B05}" type="slidenum">
              <a:rPr lang="en-US" smtClean="0"/>
              <a:pPr/>
              <a:t>14</a:t>
            </a:fld>
            <a:endParaRPr lang="en-US" dirty="0"/>
          </a:p>
        </p:txBody>
      </p:sp>
      <p:sp>
        <p:nvSpPr>
          <p:cNvPr id="13" name="TextBox 12">
            <a:extLst>
              <a:ext uri="{FF2B5EF4-FFF2-40B4-BE49-F238E27FC236}">
                <a16:creationId xmlns:a16="http://schemas.microsoft.com/office/drawing/2014/main" id="{42F13D80-087F-CD6A-4B0A-29A5575C55C2}"/>
              </a:ext>
            </a:extLst>
          </p:cNvPr>
          <p:cNvSpPr txBox="1"/>
          <p:nvPr/>
        </p:nvSpPr>
        <p:spPr>
          <a:xfrm>
            <a:off x="259883" y="391081"/>
            <a:ext cx="11462724" cy="6238311"/>
          </a:xfrm>
          <a:prstGeom prst="rect">
            <a:avLst/>
          </a:prstGeom>
          <a:noFill/>
        </p:spPr>
        <p:txBody>
          <a:bodyPr wrap="square">
            <a:spAutoFit/>
          </a:bodyPr>
          <a:lstStyle/>
          <a:p>
            <a:pPr>
              <a:lnSpc>
                <a:spcPct val="115000"/>
              </a:lnSpc>
              <a:spcAft>
                <a:spcPts val="800"/>
              </a:spcAft>
            </a:pPr>
            <a:r>
              <a:rPr lang="en-GB" sz="2000" b="1" kern="0" dirty="0">
                <a:solidFill>
                  <a:srgbClr val="242424"/>
                </a:solidFill>
                <a:effectLst/>
                <a:ea typeface="Times New Roman" panose="02020603050405020304" pitchFamily="18" charset="0"/>
                <a:cs typeface="Times New Roman" panose="02020603050405020304" pitchFamily="18" charset="0"/>
              </a:rPr>
              <a:t>Building Trust</a:t>
            </a:r>
            <a:r>
              <a:rPr lang="en-GB" sz="2000" kern="0" dirty="0">
                <a:solidFill>
                  <a:srgbClr val="242424"/>
                </a:solidFill>
                <a:effectLst/>
                <a:ea typeface="Times New Roman" panose="02020603050405020304" pitchFamily="18" charset="0"/>
                <a:cs typeface="Times New Roman" panose="02020603050405020304" pitchFamily="18" charset="0"/>
              </a:rPr>
              <a:t>: Engaging young people helps build trust between them and health service  providers. This trust is essential for encouraging young people to seek help and participate in health programs</a:t>
            </a:r>
            <a:endParaRPr lang="en-GB" sz="2000" kern="100" dirty="0">
              <a:ea typeface="Times New Roman" panose="02020603050405020304" pitchFamily="18" charset="0"/>
              <a:cs typeface="Times New Roman" panose="02020603050405020304" pitchFamily="18" charset="0"/>
            </a:endParaRPr>
          </a:p>
          <a:p>
            <a:pPr>
              <a:lnSpc>
                <a:spcPct val="115000"/>
              </a:lnSpc>
              <a:spcAft>
                <a:spcPts val="800"/>
              </a:spcAft>
            </a:pPr>
            <a:r>
              <a:rPr lang="en-GB" sz="2000" b="1" kern="0" dirty="0">
                <a:solidFill>
                  <a:srgbClr val="242424"/>
                </a:solidFill>
                <a:effectLst/>
                <a:ea typeface="Times New Roman" panose="02020603050405020304" pitchFamily="18" charset="0"/>
                <a:cs typeface="Times New Roman" panose="02020603050405020304" pitchFamily="18" charset="0"/>
              </a:rPr>
              <a:t>Community Empowerment</a:t>
            </a:r>
            <a:r>
              <a:rPr lang="en-GB" sz="2000" kern="0" dirty="0">
                <a:solidFill>
                  <a:srgbClr val="242424"/>
                </a:solidFill>
                <a:effectLst/>
                <a:ea typeface="Times New Roman" panose="02020603050405020304" pitchFamily="18" charset="0"/>
                <a:cs typeface="Times New Roman" panose="02020603050405020304" pitchFamily="18" charset="0"/>
              </a:rPr>
              <a:t>: By involving young people in health initiatives, the community becomes more empowered. Young people can act as ambassadors, spreading health messages and encouraging their peers to take part in health-promoting activities</a:t>
            </a:r>
            <a:r>
              <a:rPr lang="en-GB" sz="2000" b="1" kern="0" dirty="0">
                <a:solidFill>
                  <a:srgbClr val="242424"/>
                </a:solidFill>
                <a:effectLst/>
                <a:ea typeface="Times New Roman" panose="02020603050405020304" pitchFamily="18" charset="0"/>
                <a:cs typeface="Times New Roman" panose="02020603050405020304" pitchFamily="18" charset="0"/>
              </a:rPr>
              <a:t> </a:t>
            </a:r>
          </a:p>
          <a:p>
            <a:pPr>
              <a:lnSpc>
                <a:spcPct val="115000"/>
              </a:lnSpc>
              <a:spcAft>
                <a:spcPts val="800"/>
              </a:spcAft>
            </a:pPr>
            <a:r>
              <a:rPr lang="en-GB" sz="2000" b="1" kern="0" dirty="0">
                <a:solidFill>
                  <a:srgbClr val="242424"/>
                </a:solidFill>
                <a:effectLst/>
                <a:ea typeface="Times New Roman" panose="02020603050405020304" pitchFamily="18" charset="0"/>
                <a:cs typeface="Times New Roman" panose="02020603050405020304" pitchFamily="18" charset="0"/>
              </a:rPr>
              <a:t>Tailored Services</a:t>
            </a:r>
            <a:r>
              <a:rPr lang="en-GB" sz="2000" kern="0" dirty="0">
                <a:solidFill>
                  <a:srgbClr val="242424"/>
                </a:solidFill>
                <a:effectLst/>
                <a:ea typeface="Times New Roman" panose="02020603050405020304" pitchFamily="18" charset="0"/>
                <a:cs typeface="Times New Roman" panose="02020603050405020304" pitchFamily="18" charset="0"/>
              </a:rPr>
              <a:t>: Understanding the unique needs and preferences of young people allows for the creation of tailored health services that are more likely to be utilised and appreciated by this demographic</a:t>
            </a:r>
            <a:endParaRPr lang="en-GB" sz="2000" kern="100" dirty="0">
              <a:ea typeface="Times New Roman" panose="02020603050405020304" pitchFamily="18" charset="0"/>
              <a:cs typeface="Times New Roman" panose="02020603050405020304" pitchFamily="18" charset="0"/>
            </a:endParaRPr>
          </a:p>
          <a:p>
            <a:pPr>
              <a:lnSpc>
                <a:spcPct val="115000"/>
              </a:lnSpc>
              <a:spcAft>
                <a:spcPts val="800"/>
              </a:spcAft>
            </a:pPr>
            <a:r>
              <a:rPr lang="en-GB" sz="2000" b="1" kern="0" dirty="0">
                <a:solidFill>
                  <a:srgbClr val="242424"/>
                </a:solidFill>
                <a:effectLst/>
                <a:ea typeface="Times New Roman" panose="02020603050405020304" pitchFamily="18" charset="0"/>
                <a:cs typeface="Times New Roman" panose="02020603050405020304" pitchFamily="18" charset="0"/>
              </a:rPr>
              <a:t>Long-term Benefits</a:t>
            </a:r>
            <a:r>
              <a:rPr lang="en-GB" sz="2000" kern="0" dirty="0">
                <a:solidFill>
                  <a:srgbClr val="242424"/>
                </a:solidFill>
                <a:effectLst/>
                <a:ea typeface="Times New Roman" panose="02020603050405020304" pitchFamily="18" charset="0"/>
                <a:cs typeface="Times New Roman" panose="02020603050405020304" pitchFamily="18" charset="0"/>
              </a:rPr>
              <a:t>: Early engagement in health and wellbeing can set the foundation for lifelong healthy habits. This proactive approach can reduce future healthcare costs and improve overall community health</a:t>
            </a:r>
            <a:endParaRPr lang="en-GB" sz="2000" kern="100" dirty="0">
              <a:ea typeface="Times New Roman" panose="02020603050405020304" pitchFamily="18" charset="0"/>
              <a:cs typeface="Times New Roman" panose="02020603050405020304" pitchFamily="18" charset="0"/>
            </a:endParaRPr>
          </a:p>
          <a:p>
            <a:pPr>
              <a:lnSpc>
                <a:spcPct val="115000"/>
              </a:lnSpc>
              <a:spcAft>
                <a:spcPts val="800"/>
              </a:spcAft>
            </a:pPr>
            <a:r>
              <a:rPr lang="en-GB" sz="2000" kern="0" dirty="0">
                <a:solidFill>
                  <a:srgbClr val="242424"/>
                </a:solidFill>
                <a:effectLst/>
                <a:ea typeface="Times New Roman" panose="02020603050405020304" pitchFamily="18" charset="0"/>
                <a:cs typeface="Times New Roman" panose="02020603050405020304" pitchFamily="18" charset="0"/>
              </a:rPr>
              <a:t>In Stockton-on-Tees, initiatives like the Health &amp; Care Ambassador Programme play a crucial role in bridging the gap between health services and young people, ensuring that their voices are heard, and their needs are met.</a:t>
            </a:r>
            <a:endParaRPr lang="en-GB" sz="2000" kern="100" dirty="0">
              <a:effectLst/>
              <a:ea typeface="Aptos" panose="020B0004020202020204" pitchFamily="34" charset="0"/>
              <a:cs typeface="Times New Roman" panose="02020603050405020304" pitchFamily="18" charset="0"/>
            </a:endParaRPr>
          </a:p>
          <a:p>
            <a:pPr marL="609600">
              <a:lnSpc>
                <a:spcPct val="115000"/>
              </a:lnSpc>
              <a:spcAft>
                <a:spcPts val="800"/>
              </a:spcAft>
            </a:pP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167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EFE37-2DB3-A75F-5E56-9D8A38B03914}"/>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793F690C-FD56-F397-67F1-5E4BBC50D8B5}"/>
              </a:ext>
            </a:extLst>
          </p:cNvPr>
          <p:cNvSpPr>
            <a:spLocks noGrp="1"/>
          </p:cNvSpPr>
          <p:nvPr>
            <p:ph type="sldNum" sz="quarter" idx="4"/>
          </p:nvPr>
        </p:nvSpPr>
        <p:spPr/>
        <p:txBody>
          <a:bodyPr/>
          <a:lstStyle/>
          <a:p>
            <a:fld id="{C8F61FBD-C20F-144D-9428-910BE9356B05}" type="slidenum">
              <a:rPr lang="en-US" smtClean="0"/>
              <a:pPr/>
              <a:t>15</a:t>
            </a:fld>
            <a:endParaRPr lang="en-US" dirty="0"/>
          </a:p>
        </p:txBody>
      </p:sp>
      <p:sp>
        <p:nvSpPr>
          <p:cNvPr id="4" name="Title 3">
            <a:extLst>
              <a:ext uri="{FF2B5EF4-FFF2-40B4-BE49-F238E27FC236}">
                <a16:creationId xmlns:a16="http://schemas.microsoft.com/office/drawing/2014/main" id="{3793ADE8-F6A1-94C4-397A-5A3EB13CF378}"/>
              </a:ext>
            </a:extLst>
          </p:cNvPr>
          <p:cNvSpPr>
            <a:spLocks noGrp="1"/>
          </p:cNvSpPr>
          <p:nvPr>
            <p:ph type="ctrTitle"/>
          </p:nvPr>
        </p:nvSpPr>
        <p:spPr>
          <a:xfrm>
            <a:off x="992667" y="1134070"/>
            <a:ext cx="6629400" cy="1089529"/>
          </a:xfrm>
        </p:spPr>
        <p:txBody>
          <a:bodyPr/>
          <a:lstStyle/>
          <a:p>
            <a:r>
              <a:rPr lang="en-GB" dirty="0"/>
              <a:t>Success in engaging young people </a:t>
            </a:r>
          </a:p>
        </p:txBody>
      </p:sp>
      <p:sp>
        <p:nvSpPr>
          <p:cNvPr id="5" name="Subtitle 4">
            <a:extLst>
              <a:ext uri="{FF2B5EF4-FFF2-40B4-BE49-F238E27FC236}">
                <a16:creationId xmlns:a16="http://schemas.microsoft.com/office/drawing/2014/main" id="{40E17416-F3F7-54AA-FEB3-5CF63AA34550}"/>
              </a:ext>
            </a:extLst>
          </p:cNvPr>
          <p:cNvSpPr>
            <a:spLocks noGrp="1"/>
          </p:cNvSpPr>
          <p:nvPr>
            <p:ph type="subTitle" idx="1"/>
          </p:nvPr>
        </p:nvSpPr>
        <p:spPr/>
        <p:txBody>
          <a:bodyPr/>
          <a:lstStyle/>
          <a:p>
            <a:r>
              <a:rPr lang="en-GB" dirty="0"/>
              <a:t>Ideas</a:t>
            </a:r>
          </a:p>
        </p:txBody>
      </p:sp>
      <p:sp>
        <p:nvSpPr>
          <p:cNvPr id="6" name="TextBox 5">
            <a:extLst>
              <a:ext uri="{FF2B5EF4-FFF2-40B4-BE49-F238E27FC236}">
                <a16:creationId xmlns:a16="http://schemas.microsoft.com/office/drawing/2014/main" id="{D68E0546-8A70-9122-5BF6-3F4B47AF597F}"/>
              </a:ext>
            </a:extLst>
          </p:cNvPr>
          <p:cNvSpPr txBox="1"/>
          <p:nvPr/>
        </p:nvSpPr>
        <p:spPr>
          <a:xfrm>
            <a:off x="744747" y="2674256"/>
            <a:ext cx="11046200" cy="3509359"/>
          </a:xfrm>
          <a:prstGeom prst="rect">
            <a:avLst/>
          </a:prstGeom>
          <a:noFill/>
        </p:spPr>
        <p:txBody>
          <a:bodyPr wrap="square" rtlCol="0">
            <a:spAutoFit/>
          </a:bodyPr>
          <a:lstStyle/>
          <a:p>
            <a:pPr marL="22860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Create a Welcoming Environment</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Design your space to be inviting and youth-friendly.</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Include quite spaces for private discussion, interactive displays, and include technology if you can.</a:t>
            </a:r>
            <a:endParaRPr lang="en-GB" sz="2000" kern="100" dirty="0">
              <a:effectLst/>
              <a:ea typeface="Aptos" panose="020B0004020202020204" pitchFamily="34" charset="0"/>
              <a:cs typeface="Times New Roman" panose="02020603050405020304" pitchFamily="18" charset="0"/>
            </a:endParaRPr>
          </a:p>
          <a:p>
            <a:pPr marL="22860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Offer Youth-Centric Programs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Develop programs specifically for young people, such as health workshops, wellness groups, and peer-led discussions.</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Use engaging formats like games, quizzes, and interactive activities to make learning fun.</a:t>
            </a:r>
            <a:endParaRPr lang="en-GB" sz="2000" kern="100" dirty="0">
              <a:effectLst/>
              <a:ea typeface="Aptos" panose="020B0004020202020204" pitchFamily="34" charset="0"/>
              <a:cs typeface="Times New Roman" panose="02020603050405020304" pitchFamily="18" charset="0"/>
            </a:endParaRPr>
          </a:p>
        </p:txBody>
      </p:sp>
      <p:pic>
        <p:nvPicPr>
          <p:cNvPr id="7" name="Picture 6" descr="A blue toy car with remote control&#10;&#10;Description automatically generated">
            <a:extLst>
              <a:ext uri="{FF2B5EF4-FFF2-40B4-BE49-F238E27FC236}">
                <a16:creationId xmlns:a16="http://schemas.microsoft.com/office/drawing/2014/main" id="{CFE8B52D-0A35-9115-29E8-3BC1CC17EE0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9298" y="981760"/>
            <a:ext cx="2077603" cy="1447305"/>
          </a:xfrm>
          <a:prstGeom prst="rect">
            <a:avLst/>
          </a:prstGeom>
          <a:noFill/>
          <a:ln>
            <a:noFill/>
          </a:ln>
        </p:spPr>
      </p:pic>
      <p:pic>
        <p:nvPicPr>
          <p:cNvPr id="8" name="Picture 7" descr="D.W. Eyes Alcohol Intoxication Goggles ...">
            <a:extLst>
              <a:ext uri="{FF2B5EF4-FFF2-40B4-BE49-F238E27FC236}">
                <a16:creationId xmlns:a16="http://schemas.microsoft.com/office/drawing/2014/main" id="{C402D6FC-6206-81A9-1496-74580686A91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47103" y="2144875"/>
            <a:ext cx="1200150" cy="1200150"/>
          </a:xfrm>
          <a:prstGeom prst="rect">
            <a:avLst/>
          </a:prstGeom>
          <a:noFill/>
          <a:ln>
            <a:noFill/>
          </a:ln>
        </p:spPr>
      </p:pic>
      <p:pic>
        <p:nvPicPr>
          <p:cNvPr id="9" name="Picture 8" descr="WHENZOO 8 PCS Stacking Cups for Rabbits, Educational and Sensory Toy, BPA-Free Safe Plastic Multi-Colour Cup, Hiding Food and Playtime Fun Toys for 12+ Months, Nursery Toddler and Children&amp;#39;s.">
            <a:extLst>
              <a:ext uri="{FF2B5EF4-FFF2-40B4-BE49-F238E27FC236}">
                <a16:creationId xmlns:a16="http://schemas.microsoft.com/office/drawing/2014/main" id="{8788BF0A-80C6-26A9-066C-BC254FB1714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77567" y="2324262"/>
            <a:ext cx="796290" cy="841375"/>
          </a:xfrm>
          <a:prstGeom prst="rect">
            <a:avLst/>
          </a:prstGeom>
          <a:noFill/>
          <a:ln>
            <a:noFill/>
          </a:ln>
        </p:spPr>
      </p:pic>
    </p:spTree>
    <p:extLst>
      <p:ext uri="{BB962C8B-B14F-4D97-AF65-F5344CB8AC3E}">
        <p14:creationId xmlns:p14="http://schemas.microsoft.com/office/powerpoint/2010/main" val="17199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B7302-BC76-0815-CEC0-3BCE1C675AC4}"/>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36F644C6-4D08-DECD-1C61-A1B55ED52310}"/>
              </a:ext>
            </a:extLst>
          </p:cNvPr>
          <p:cNvSpPr>
            <a:spLocks noGrp="1"/>
          </p:cNvSpPr>
          <p:nvPr>
            <p:ph type="sldNum" sz="quarter" idx="4"/>
          </p:nvPr>
        </p:nvSpPr>
        <p:spPr/>
        <p:txBody>
          <a:bodyPr/>
          <a:lstStyle/>
          <a:p>
            <a:fld id="{C8F61FBD-C20F-144D-9428-910BE9356B05}" type="slidenum">
              <a:rPr lang="en-US" smtClean="0"/>
              <a:pPr/>
              <a:t>16</a:t>
            </a:fld>
            <a:endParaRPr lang="en-US" dirty="0"/>
          </a:p>
        </p:txBody>
      </p:sp>
      <p:sp>
        <p:nvSpPr>
          <p:cNvPr id="7" name="TextBox 6">
            <a:extLst>
              <a:ext uri="{FF2B5EF4-FFF2-40B4-BE49-F238E27FC236}">
                <a16:creationId xmlns:a16="http://schemas.microsoft.com/office/drawing/2014/main" id="{1C597A6B-4584-1C03-7358-3EBDE3672115}"/>
              </a:ext>
            </a:extLst>
          </p:cNvPr>
          <p:cNvSpPr txBox="1"/>
          <p:nvPr/>
        </p:nvSpPr>
        <p:spPr>
          <a:xfrm>
            <a:off x="567892" y="1334357"/>
            <a:ext cx="11154716" cy="3965894"/>
          </a:xfrm>
          <a:prstGeom prst="rect">
            <a:avLst/>
          </a:prstGeom>
          <a:noFill/>
        </p:spPr>
        <p:txBody>
          <a:bodyPr wrap="square">
            <a:spAutoFit/>
          </a:bodyPr>
          <a:lstStyle/>
          <a:p>
            <a:pPr marL="18034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Digital Resources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Promote digital health resources available in the libraries, such as e-books, online databases, and health apps.</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Encourage young people to explore these resources through guided sessions.</a:t>
            </a: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 (We can provide this) </a:t>
            </a:r>
            <a:endParaRPr lang="en-GB" sz="2000" kern="100" dirty="0">
              <a:effectLst/>
              <a:ea typeface="Aptos" panose="020B0004020202020204" pitchFamily="34" charset="0"/>
              <a:cs typeface="Times New Roman" panose="02020603050405020304" pitchFamily="18" charset="0"/>
            </a:endParaRPr>
          </a:p>
          <a:p>
            <a:pPr marL="18034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Collaborate with Schools and Community Groups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We partner with local schools, youth clubs, and community organisations to promote library resources.</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We organise joint events and outreach programs to reach a wider audience.</a:t>
            </a: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3390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B9247-6931-AE0B-AD4A-99616474B16F}"/>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550FC893-28ED-F192-20E8-15A0C7241119}"/>
              </a:ext>
            </a:extLst>
          </p:cNvPr>
          <p:cNvSpPr>
            <a:spLocks noGrp="1"/>
          </p:cNvSpPr>
          <p:nvPr>
            <p:ph type="sldNum" sz="quarter" idx="4"/>
          </p:nvPr>
        </p:nvSpPr>
        <p:spPr/>
        <p:txBody>
          <a:bodyPr/>
          <a:lstStyle/>
          <a:p>
            <a:fld id="{C8F61FBD-C20F-144D-9428-910BE9356B05}" type="slidenum">
              <a:rPr lang="en-US" smtClean="0"/>
              <a:pPr/>
              <a:t>17</a:t>
            </a:fld>
            <a:endParaRPr lang="en-US" dirty="0"/>
          </a:p>
        </p:txBody>
      </p:sp>
      <p:sp>
        <p:nvSpPr>
          <p:cNvPr id="7" name="TextBox 6">
            <a:extLst>
              <a:ext uri="{FF2B5EF4-FFF2-40B4-BE49-F238E27FC236}">
                <a16:creationId xmlns:a16="http://schemas.microsoft.com/office/drawing/2014/main" id="{FEDF0E2D-D536-AA90-51B0-99DBE1103612}"/>
              </a:ext>
            </a:extLst>
          </p:cNvPr>
          <p:cNvSpPr txBox="1"/>
          <p:nvPr/>
        </p:nvSpPr>
        <p:spPr>
          <a:xfrm>
            <a:off x="277528" y="143934"/>
            <a:ext cx="11636943" cy="6570132"/>
          </a:xfrm>
          <a:prstGeom prst="rect">
            <a:avLst/>
          </a:prstGeom>
          <a:noFill/>
        </p:spPr>
        <p:txBody>
          <a:bodyPr wrap="square">
            <a:spAutoFit/>
          </a:bodyPr>
          <a:lstStyle/>
          <a:p>
            <a:pPr marL="18034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Peer Involvement</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Involve young people in the planning and execution of health programs.</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Create youth ambassador roles to help promote library resources and engage their peers. </a:t>
            </a:r>
            <a:r>
              <a:rPr lang="en-GB" sz="2000" b="1" i="1" u="sng" kern="0" dirty="0">
                <a:solidFill>
                  <a:srgbClr val="242424"/>
                </a:solidFill>
                <a:effectLst/>
                <a:ea typeface="Times New Roman" panose="02020603050405020304" pitchFamily="18" charset="0"/>
                <a:cs typeface="Times New Roman" panose="02020603050405020304" pitchFamily="18" charset="0"/>
              </a:rPr>
              <a:t>E.g. The Healthwatch youth ambassador program. </a:t>
            </a:r>
            <a:endParaRPr lang="en-GB" sz="2000" b="1" i="1" u="sng" kern="100" dirty="0">
              <a:effectLst/>
              <a:ea typeface="Aptos" panose="020B0004020202020204" pitchFamily="34" charset="0"/>
              <a:cs typeface="Times New Roman" panose="02020603050405020304" pitchFamily="18" charset="0"/>
            </a:endParaRPr>
          </a:p>
          <a:p>
            <a:pPr marL="9017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Workshops and Events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As a health library we support workshops and displays on topics relevant to young people, such as mental health, nutrition, and physical activity. We currently support schools, colleges and home educated families with age-appropriate activities.</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We use hands-on activities and real-life scenarios to make the sessions more relatable.</a:t>
            </a:r>
            <a:endParaRPr lang="en-GB" sz="2000" kern="100" dirty="0">
              <a:effectLst/>
              <a:ea typeface="Aptos" panose="020B0004020202020204" pitchFamily="34" charset="0"/>
              <a:cs typeface="Times New Roman" panose="02020603050405020304" pitchFamily="18" charset="0"/>
            </a:endParaRPr>
          </a:p>
          <a:p>
            <a:pPr marL="9017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Feedback and Adaptation</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We regularly seek feedback from young people on the resources and programs offered.</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We adapt and improve based on their suggestions to ensure the library meets their needs.</a:t>
            </a:r>
            <a:endParaRPr lang="en-GB" sz="2000" kern="100" dirty="0">
              <a:effectLst/>
              <a:ea typeface="Aptos" panose="020B0004020202020204" pitchFamily="34" charset="0"/>
              <a:cs typeface="Times New Roman" panose="02020603050405020304" pitchFamily="18" charset="0"/>
            </a:endParaRPr>
          </a:p>
          <a:p>
            <a:pPr>
              <a:lnSpc>
                <a:spcPct val="115000"/>
              </a:lnSpc>
              <a:spcAft>
                <a:spcPts val="1200"/>
              </a:spcAft>
            </a:pPr>
            <a:r>
              <a:rPr lang="en-GB" sz="2000" kern="0" dirty="0">
                <a:solidFill>
                  <a:srgbClr val="242424"/>
                </a:solidFill>
                <a:effectLst/>
                <a:ea typeface="Times New Roman" panose="02020603050405020304" pitchFamily="18" charset="0"/>
                <a:cs typeface="Times New Roman" panose="02020603050405020304" pitchFamily="18" charset="0"/>
              </a:rPr>
              <a:t>By implementing these strategies, libraries and health professional spaces can become valuable hubs for young people to learn about and engage with health and wellbeing resources</a:t>
            </a:r>
            <a:endParaRPr lang="en-GB" sz="2000" kern="100" dirty="0">
              <a:effectLst/>
              <a:ea typeface="Aptos" panose="020B0004020202020204" pitchFamily="34" charset="0"/>
              <a:cs typeface="Times New Roman" panose="02020603050405020304" pitchFamily="18" charset="0"/>
            </a:endParaRPr>
          </a:p>
          <a:p>
            <a:pPr>
              <a:lnSpc>
                <a:spcPct val="115000"/>
              </a:lnSpc>
              <a:spcAft>
                <a:spcPts val="800"/>
              </a:spcAft>
            </a:pPr>
            <a:r>
              <a:rPr lang="en-GB" kern="0" dirty="0">
                <a:effectLst/>
                <a:ea typeface="Times New Roman" panose="02020603050405020304" pitchFamily="18" charset="0"/>
                <a:cs typeface="Times New Roman" panose="02020603050405020304" pitchFamily="18" charset="0"/>
              </a:rPr>
              <a:t> </a:t>
            </a:r>
            <a:endParaRPr lang="en-GB"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7601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E6E46-3BA6-4697-C8E4-6AF327BFDEEB}"/>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F32ABE5B-62B1-4359-DD49-3248686DE82A}"/>
              </a:ext>
            </a:extLst>
          </p:cNvPr>
          <p:cNvSpPr>
            <a:spLocks noGrp="1"/>
          </p:cNvSpPr>
          <p:nvPr>
            <p:ph type="sldNum" sz="quarter" idx="4"/>
          </p:nvPr>
        </p:nvSpPr>
        <p:spPr/>
        <p:txBody>
          <a:bodyPr/>
          <a:lstStyle/>
          <a:p>
            <a:fld id="{C8F61FBD-C20F-144D-9428-910BE9356B05}" type="slidenum">
              <a:rPr lang="en-US" smtClean="0"/>
              <a:pPr/>
              <a:t>18</a:t>
            </a:fld>
            <a:endParaRPr lang="en-US" dirty="0"/>
          </a:p>
        </p:txBody>
      </p:sp>
      <p:sp>
        <p:nvSpPr>
          <p:cNvPr id="4" name="Title 3">
            <a:extLst>
              <a:ext uri="{FF2B5EF4-FFF2-40B4-BE49-F238E27FC236}">
                <a16:creationId xmlns:a16="http://schemas.microsoft.com/office/drawing/2014/main" id="{9D0BAB2A-C527-66E5-A60C-D5E6F973DA51}"/>
              </a:ext>
            </a:extLst>
          </p:cNvPr>
          <p:cNvSpPr>
            <a:spLocks noGrp="1"/>
          </p:cNvSpPr>
          <p:nvPr>
            <p:ph type="ctrTitle"/>
          </p:nvPr>
        </p:nvSpPr>
        <p:spPr>
          <a:xfrm>
            <a:off x="857913" y="628340"/>
            <a:ext cx="6629400" cy="590931"/>
          </a:xfrm>
        </p:spPr>
        <p:txBody>
          <a:bodyPr/>
          <a:lstStyle/>
          <a:p>
            <a:r>
              <a:rPr lang="en-GB" dirty="0"/>
              <a:t>Success </a:t>
            </a:r>
          </a:p>
        </p:txBody>
      </p:sp>
      <p:sp>
        <p:nvSpPr>
          <p:cNvPr id="5" name="Subtitle 4">
            <a:extLst>
              <a:ext uri="{FF2B5EF4-FFF2-40B4-BE49-F238E27FC236}">
                <a16:creationId xmlns:a16="http://schemas.microsoft.com/office/drawing/2014/main" id="{226CC02C-2122-D9D6-2036-8A76AA67D0D5}"/>
              </a:ext>
            </a:extLst>
          </p:cNvPr>
          <p:cNvSpPr>
            <a:spLocks noGrp="1"/>
          </p:cNvSpPr>
          <p:nvPr>
            <p:ph type="subTitle" idx="1"/>
          </p:nvPr>
        </p:nvSpPr>
        <p:spPr>
          <a:xfrm>
            <a:off x="857913" y="1238685"/>
            <a:ext cx="6629400" cy="397610"/>
          </a:xfrm>
        </p:spPr>
        <p:txBody>
          <a:bodyPr/>
          <a:lstStyle/>
          <a:p>
            <a:r>
              <a:rPr lang="en-GB" dirty="0"/>
              <a:t>Stockton Sixth Form College, volunteer event </a:t>
            </a:r>
          </a:p>
        </p:txBody>
      </p:sp>
      <p:sp>
        <p:nvSpPr>
          <p:cNvPr id="8" name="TextBox 7">
            <a:extLst>
              <a:ext uri="{FF2B5EF4-FFF2-40B4-BE49-F238E27FC236}">
                <a16:creationId xmlns:a16="http://schemas.microsoft.com/office/drawing/2014/main" id="{40D2A234-3B78-00A9-3289-8565D3B6E0B0}"/>
              </a:ext>
            </a:extLst>
          </p:cNvPr>
          <p:cNvSpPr txBox="1"/>
          <p:nvPr/>
        </p:nvSpPr>
        <p:spPr>
          <a:xfrm>
            <a:off x="857913" y="1636295"/>
            <a:ext cx="10673152" cy="4401205"/>
          </a:xfrm>
          <a:prstGeom prst="rect">
            <a:avLst/>
          </a:prstGeom>
          <a:noFill/>
        </p:spPr>
        <p:txBody>
          <a:bodyPr wrap="square" rtlCol="0">
            <a:spAutoFit/>
          </a:bodyPr>
          <a:lstStyle/>
          <a:p>
            <a:r>
              <a:rPr lang="en-GB" sz="2000" b="0" i="0" dirty="0">
                <a:effectLst/>
              </a:rPr>
              <a:t>On Tuesday, 11th February, Stockton Sixth Form College, hosted a fantastic, volunteering and health services event. This inspiring two-hour event brought together students, local organisations, and health professionals, creating a vibrant atmosphere of engagement and opportunity. They kindly invited the public health library to attend, we offered guidance on how students can play a more active part in health and wellbeing initiatives and make a real difference in their local communities. The event provided students with valuable insights into volunteering opportunities and health and wellbeing services available to them and their families. The enthusiasm and curiosity displayed by the students was amazing! It was wonderful to see so many young people eager to engage and contribute to the local community whilst gaining valuable skills and experience for their future careers. We successfully engaged with 59 students on the day. With a host of fun activities and a firm focus on the students' own interests and ideas. This event is one of many we attend and goes to highlight the power of collaboration between education and community organisations, fostering a spirit of service and awareness among the next generation of professionals.</a:t>
            </a:r>
            <a:endParaRPr lang="en-GB" sz="2000" dirty="0"/>
          </a:p>
        </p:txBody>
      </p:sp>
    </p:spTree>
    <p:extLst>
      <p:ext uri="{BB962C8B-B14F-4D97-AF65-F5344CB8AC3E}">
        <p14:creationId xmlns:p14="http://schemas.microsoft.com/office/powerpoint/2010/main" val="241344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B5F47-A121-2645-90B4-F0E34CD03269}"/>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C47D6B5E-2EE3-4FCC-1BA0-BC1C995D8BF7}"/>
              </a:ext>
            </a:extLst>
          </p:cNvPr>
          <p:cNvSpPr>
            <a:spLocks noGrp="1"/>
          </p:cNvSpPr>
          <p:nvPr>
            <p:ph type="sldNum" sz="quarter" idx="4"/>
          </p:nvPr>
        </p:nvSpPr>
        <p:spPr/>
        <p:txBody>
          <a:bodyPr/>
          <a:lstStyle/>
          <a:p>
            <a:fld id="{C8F61FBD-C20F-144D-9428-910BE9356B05}" type="slidenum">
              <a:rPr lang="en-US" smtClean="0"/>
              <a:pPr/>
              <a:t>19</a:t>
            </a:fld>
            <a:endParaRPr lang="en-US" dirty="0"/>
          </a:p>
        </p:txBody>
      </p:sp>
      <p:sp>
        <p:nvSpPr>
          <p:cNvPr id="4" name="Title 3">
            <a:extLst>
              <a:ext uri="{FF2B5EF4-FFF2-40B4-BE49-F238E27FC236}">
                <a16:creationId xmlns:a16="http://schemas.microsoft.com/office/drawing/2014/main" id="{8F540A46-4AA8-CA25-74D8-07D1E9ABED06}"/>
              </a:ext>
            </a:extLst>
          </p:cNvPr>
          <p:cNvSpPr>
            <a:spLocks noGrp="1"/>
          </p:cNvSpPr>
          <p:nvPr>
            <p:ph type="ctrTitle"/>
          </p:nvPr>
        </p:nvSpPr>
        <p:spPr>
          <a:xfrm>
            <a:off x="948601" y="218463"/>
            <a:ext cx="6629400" cy="1588127"/>
          </a:xfrm>
        </p:spPr>
        <p:txBody>
          <a:bodyPr/>
          <a:lstStyle/>
          <a:p>
            <a:r>
              <a:rPr lang="en-GB" dirty="0">
                <a:latin typeface="Helvetica Neue"/>
              </a:rPr>
              <a:t>More brilliant work in collaboration with Stockton Riverside College</a:t>
            </a:r>
          </a:p>
        </p:txBody>
      </p:sp>
      <p:sp>
        <p:nvSpPr>
          <p:cNvPr id="5" name="Subtitle 4">
            <a:extLst>
              <a:ext uri="{FF2B5EF4-FFF2-40B4-BE49-F238E27FC236}">
                <a16:creationId xmlns:a16="http://schemas.microsoft.com/office/drawing/2014/main" id="{BAB53060-2859-6E72-1DCE-376A246FA0FB}"/>
              </a:ext>
            </a:extLst>
          </p:cNvPr>
          <p:cNvSpPr>
            <a:spLocks noGrp="1"/>
          </p:cNvSpPr>
          <p:nvPr>
            <p:ph type="subTitle" idx="1"/>
          </p:nvPr>
        </p:nvSpPr>
        <p:spPr>
          <a:xfrm>
            <a:off x="948601" y="1811654"/>
            <a:ext cx="4704784" cy="424732"/>
          </a:xfrm>
        </p:spPr>
        <p:txBody>
          <a:bodyPr/>
          <a:lstStyle/>
          <a:p>
            <a:r>
              <a:rPr lang="en-GB" dirty="0">
                <a:latin typeface="Helvetica Neue"/>
              </a:rPr>
              <a:t>Health displays</a:t>
            </a:r>
          </a:p>
        </p:txBody>
      </p:sp>
      <p:pic>
        <p:nvPicPr>
          <p:cNvPr id="8" name="Picture 7" descr="A table with posters and cards on it&#10;&#10;Description automatically generated">
            <a:extLst>
              <a:ext uri="{FF2B5EF4-FFF2-40B4-BE49-F238E27FC236}">
                <a16:creationId xmlns:a16="http://schemas.microsoft.com/office/drawing/2014/main" id="{B2DC28FA-1154-4EFE-6729-BD0756A1B7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058" y="2407990"/>
            <a:ext cx="2770276" cy="3693804"/>
          </a:xfrm>
          <a:prstGeom prst="rect">
            <a:avLst/>
          </a:prstGeom>
        </p:spPr>
      </p:pic>
      <p:pic>
        <p:nvPicPr>
          <p:cNvPr id="9" name="Picture 8" descr="A table with food on it&#10;&#10;Description automatically generated">
            <a:extLst>
              <a:ext uri="{FF2B5EF4-FFF2-40B4-BE49-F238E27FC236}">
                <a16:creationId xmlns:a16="http://schemas.microsoft.com/office/drawing/2014/main" id="{DD8959ED-9957-17F8-9EF8-785CC7C2E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0331" y="2407990"/>
            <a:ext cx="2770276" cy="3693804"/>
          </a:xfrm>
          <a:prstGeom prst="rect">
            <a:avLst/>
          </a:prstGeom>
        </p:spPr>
      </p:pic>
      <p:sp>
        <p:nvSpPr>
          <p:cNvPr id="10" name="TextBox 9">
            <a:extLst>
              <a:ext uri="{FF2B5EF4-FFF2-40B4-BE49-F238E27FC236}">
                <a16:creationId xmlns:a16="http://schemas.microsoft.com/office/drawing/2014/main" id="{DBF83FFA-F907-03B7-30C8-A139BF482DD7}"/>
              </a:ext>
            </a:extLst>
          </p:cNvPr>
          <p:cNvSpPr txBox="1"/>
          <p:nvPr/>
        </p:nvSpPr>
        <p:spPr>
          <a:xfrm>
            <a:off x="4584998" y="2161971"/>
            <a:ext cx="3505669" cy="3323987"/>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 </a:t>
            </a:r>
          </a:p>
          <a:p>
            <a:r>
              <a:rPr lang="en-GB" sz="2400" dirty="0">
                <a:effectLst/>
                <a:latin typeface="Helvetica Neue"/>
                <a:ea typeface="Calibri" panose="020F0502020204030204" pitchFamily="34" charset="0"/>
              </a:rPr>
              <a:t>S.W ,a student at Stockton Riverside College, used some of the resources from the Health Library as part of the Fast Track Higher Education Health Course. </a:t>
            </a:r>
          </a:p>
        </p:txBody>
      </p:sp>
    </p:spTree>
    <p:extLst>
      <p:ext uri="{BB962C8B-B14F-4D97-AF65-F5344CB8AC3E}">
        <p14:creationId xmlns:p14="http://schemas.microsoft.com/office/powerpoint/2010/main" val="179936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3AADC-88E7-AECF-A98D-CF53C39A2F65}"/>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1E8565F4-58D1-0B96-09F8-A1F8560B7CB6}"/>
              </a:ext>
            </a:extLst>
          </p:cNvPr>
          <p:cNvSpPr>
            <a:spLocks noGrp="1"/>
          </p:cNvSpPr>
          <p:nvPr>
            <p:ph type="sldNum" sz="quarter" idx="4"/>
          </p:nvPr>
        </p:nvSpPr>
        <p:spPr/>
        <p:txBody>
          <a:bodyPr/>
          <a:lstStyle/>
          <a:p>
            <a:fld id="{C8F61FBD-C20F-144D-9428-910BE9356B05}" type="slidenum">
              <a:rPr lang="en-US" smtClean="0"/>
              <a:pPr/>
              <a:t>2</a:t>
            </a:fld>
            <a:endParaRPr lang="en-US" dirty="0"/>
          </a:p>
        </p:txBody>
      </p:sp>
      <p:sp>
        <p:nvSpPr>
          <p:cNvPr id="4" name="Title 3">
            <a:extLst>
              <a:ext uri="{FF2B5EF4-FFF2-40B4-BE49-F238E27FC236}">
                <a16:creationId xmlns:a16="http://schemas.microsoft.com/office/drawing/2014/main" id="{4E98CD01-B5CD-2523-D76D-D555C3422DA4}"/>
              </a:ext>
            </a:extLst>
          </p:cNvPr>
          <p:cNvSpPr>
            <a:spLocks noGrp="1"/>
          </p:cNvSpPr>
          <p:nvPr>
            <p:ph type="ctrTitle"/>
          </p:nvPr>
        </p:nvSpPr>
        <p:spPr>
          <a:xfrm>
            <a:off x="992667" y="1144396"/>
            <a:ext cx="6629400" cy="590931"/>
          </a:xfrm>
        </p:spPr>
        <p:txBody>
          <a:bodyPr/>
          <a:lstStyle/>
          <a:p>
            <a:r>
              <a:rPr lang="en-GB" dirty="0"/>
              <a:t>Overview</a:t>
            </a:r>
          </a:p>
        </p:txBody>
      </p:sp>
      <p:sp>
        <p:nvSpPr>
          <p:cNvPr id="5" name="Subtitle 4">
            <a:extLst>
              <a:ext uri="{FF2B5EF4-FFF2-40B4-BE49-F238E27FC236}">
                <a16:creationId xmlns:a16="http://schemas.microsoft.com/office/drawing/2014/main" id="{AF97F068-237A-E064-23EE-25B296D14A77}"/>
              </a:ext>
            </a:extLst>
          </p:cNvPr>
          <p:cNvSpPr>
            <a:spLocks noGrp="1"/>
          </p:cNvSpPr>
          <p:nvPr>
            <p:ph type="subTitle" idx="1"/>
          </p:nvPr>
        </p:nvSpPr>
        <p:spPr>
          <a:xfrm>
            <a:off x="992667" y="1845034"/>
            <a:ext cx="4704784" cy="757130"/>
          </a:xfrm>
        </p:spPr>
        <p:txBody>
          <a:bodyPr/>
          <a:lstStyle/>
          <a:p>
            <a:r>
              <a:rPr lang="en-GB" dirty="0"/>
              <a:t>Importance of engaging young people in health services </a:t>
            </a:r>
          </a:p>
        </p:txBody>
      </p:sp>
      <p:sp>
        <p:nvSpPr>
          <p:cNvPr id="6" name="TextBox 5">
            <a:extLst>
              <a:ext uri="{FF2B5EF4-FFF2-40B4-BE49-F238E27FC236}">
                <a16:creationId xmlns:a16="http://schemas.microsoft.com/office/drawing/2014/main" id="{EECD8770-D111-3649-077B-642D088D184E}"/>
              </a:ext>
            </a:extLst>
          </p:cNvPr>
          <p:cNvSpPr txBox="1"/>
          <p:nvPr/>
        </p:nvSpPr>
        <p:spPr>
          <a:xfrm>
            <a:off x="1411550" y="2754091"/>
            <a:ext cx="9055223" cy="3785652"/>
          </a:xfrm>
          <a:prstGeom prst="rect">
            <a:avLst/>
          </a:prstGeom>
          <a:noFill/>
        </p:spPr>
        <p:txBody>
          <a:bodyPr wrap="square" rtlCol="0">
            <a:spAutoFit/>
          </a:bodyPr>
          <a:lstStyle/>
          <a:p>
            <a:pPr algn="l"/>
            <a:r>
              <a:rPr lang="en-GB" sz="2000" b="1" i="0" dirty="0">
                <a:effectLst/>
              </a:rPr>
              <a:t>Introduction</a:t>
            </a:r>
            <a:endParaRPr lang="en-GB" sz="2000" b="0" i="0" dirty="0">
              <a:effectLst/>
            </a:endParaRPr>
          </a:p>
          <a:p>
            <a:pPr algn="l"/>
            <a:r>
              <a:rPr lang="en-GB" sz="2000" b="0" i="0" dirty="0">
                <a:effectLst/>
              </a:rPr>
              <a:t>Welcome to our presentation on engaging young people in health services. Today, we will explore the successes and challenges faced in this endeavour and highlight the pivotal role of Healthwatch's Health &amp; Care Ambassador Programme and the importance of the Stockton Public Health Resource Library in bridging the gap between health services and the community.</a:t>
            </a:r>
          </a:p>
          <a:p>
            <a:pPr algn="l"/>
            <a:r>
              <a:rPr lang="en-GB" sz="2000" b="1" i="0" dirty="0">
                <a:effectLst/>
              </a:rPr>
              <a:t>Importance of Engaging Young People in Health Services:</a:t>
            </a:r>
            <a:r>
              <a:rPr lang="en-GB" sz="2000" b="0" i="0" dirty="0">
                <a:effectLst/>
              </a:rPr>
              <a:t> Engaging young people in health services is crucial for several reasons. Young people are key stakeholders in the health system, and their active involvement leads to better health outcomes and more effective service design. By understanding their needs and preferences, we can create health services that are more accessible, relevant, and impactful.</a:t>
            </a:r>
          </a:p>
        </p:txBody>
      </p:sp>
    </p:spTree>
    <p:extLst>
      <p:ext uri="{BB962C8B-B14F-4D97-AF65-F5344CB8AC3E}">
        <p14:creationId xmlns:p14="http://schemas.microsoft.com/office/powerpoint/2010/main" val="387947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89169-79BE-F6A2-0D68-52D9D9B5F012}"/>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F5F290C0-0B3C-66E8-F9D2-CEA444761F13}"/>
              </a:ext>
            </a:extLst>
          </p:cNvPr>
          <p:cNvSpPr>
            <a:spLocks noGrp="1"/>
          </p:cNvSpPr>
          <p:nvPr>
            <p:ph type="sldNum" sz="quarter" idx="4"/>
          </p:nvPr>
        </p:nvSpPr>
        <p:spPr/>
        <p:txBody>
          <a:bodyPr/>
          <a:lstStyle/>
          <a:p>
            <a:fld id="{C8F61FBD-C20F-144D-9428-910BE9356B05}" type="slidenum">
              <a:rPr lang="en-US" smtClean="0"/>
              <a:pPr/>
              <a:t>20</a:t>
            </a:fld>
            <a:endParaRPr lang="en-US" dirty="0"/>
          </a:p>
        </p:txBody>
      </p:sp>
      <p:sp>
        <p:nvSpPr>
          <p:cNvPr id="4" name="Title 3">
            <a:extLst>
              <a:ext uri="{FF2B5EF4-FFF2-40B4-BE49-F238E27FC236}">
                <a16:creationId xmlns:a16="http://schemas.microsoft.com/office/drawing/2014/main" id="{717C992B-4ABC-2761-E90E-4FA99261E125}"/>
              </a:ext>
            </a:extLst>
          </p:cNvPr>
          <p:cNvSpPr>
            <a:spLocks noGrp="1"/>
          </p:cNvSpPr>
          <p:nvPr>
            <p:ph type="ctrTitle"/>
          </p:nvPr>
        </p:nvSpPr>
        <p:spPr>
          <a:xfrm>
            <a:off x="809787" y="787987"/>
            <a:ext cx="6629400" cy="590931"/>
          </a:xfrm>
        </p:spPr>
        <p:txBody>
          <a:bodyPr/>
          <a:lstStyle/>
          <a:p>
            <a:r>
              <a:rPr lang="en-GB" dirty="0"/>
              <a:t>Common Challenges</a:t>
            </a:r>
          </a:p>
        </p:txBody>
      </p:sp>
      <p:sp>
        <p:nvSpPr>
          <p:cNvPr id="7" name="TextBox 6">
            <a:extLst>
              <a:ext uri="{FF2B5EF4-FFF2-40B4-BE49-F238E27FC236}">
                <a16:creationId xmlns:a16="http://schemas.microsoft.com/office/drawing/2014/main" id="{2C017398-7BF7-A8D7-FA8E-7037622FADD7}"/>
              </a:ext>
            </a:extLst>
          </p:cNvPr>
          <p:cNvSpPr txBox="1"/>
          <p:nvPr/>
        </p:nvSpPr>
        <p:spPr>
          <a:xfrm>
            <a:off x="469393" y="1683330"/>
            <a:ext cx="11523685" cy="3709413"/>
          </a:xfrm>
          <a:prstGeom prst="rect">
            <a:avLst/>
          </a:prstGeom>
          <a:noFill/>
        </p:spPr>
        <p:txBody>
          <a:bodyPr wrap="square">
            <a:spAutoFit/>
          </a:bodyPr>
          <a:lstStyle/>
          <a:p>
            <a:pPr marL="228600">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Trust and Communication Barriers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Building trust with young people can be difficult, especially if they have had negative experiences with health services in the past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Effective communication is crucial, but young people may feel hesitant to share their views and needs openly especially in front of their peers or in busy environments.  </a:t>
            </a: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b="1" kern="0" dirty="0">
                <a:solidFill>
                  <a:srgbClr val="242424"/>
                </a:solidFill>
                <a:effectLst/>
                <a:ea typeface="Times New Roman" panose="02020603050405020304" pitchFamily="18" charset="0"/>
                <a:cs typeface="Times New Roman" panose="02020603050405020304" pitchFamily="18" charset="0"/>
              </a:rPr>
              <a:t>Diverse Needs and Preferences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900430">
              <a:lnSpc>
                <a:spcPct val="115000"/>
              </a:lnSpc>
              <a:spcAft>
                <a:spcPts val="800"/>
              </a:spcAft>
            </a:pPr>
            <a:r>
              <a:rPr lang="en-GB" sz="2000" kern="0" dirty="0">
                <a:solidFill>
                  <a:srgbClr val="242424"/>
                </a:solidFill>
                <a:effectLst/>
                <a:ea typeface="Times New Roman" panose="02020603050405020304" pitchFamily="18" charset="0"/>
                <a:cs typeface="Times New Roman" panose="02020603050405020304" pitchFamily="18" charset="0"/>
              </a:rPr>
              <a:t>Young people have varied needs and preferences, making it challenging to design programs that cater to everyone</a:t>
            </a:r>
            <a:r>
              <a:rPr lang="en-GB" sz="2000" kern="100" dirty="0">
                <a:ea typeface="Times New Roman" panose="02020603050405020304" pitchFamily="18" charset="0"/>
                <a:cs typeface="Times New Roman" panose="02020603050405020304" pitchFamily="18" charset="0"/>
              </a:rPr>
              <a:t>. </a:t>
            </a:r>
            <a:r>
              <a:rPr lang="en-GB" sz="2000" kern="0" dirty="0">
                <a:solidFill>
                  <a:srgbClr val="242424"/>
                </a:solidFill>
                <a:effectLst/>
                <a:ea typeface="Times New Roman" panose="02020603050405020304" pitchFamily="18" charset="0"/>
                <a:cs typeface="Times New Roman" panose="02020603050405020304" pitchFamily="18" charset="0"/>
              </a:rPr>
              <a:t>Ensuring inclusivity and relevance requires continuous adaptation and feedback.</a:t>
            </a: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740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F27B1-DBFF-8FAD-C77C-C7F589F715BC}"/>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6FDEB15C-2E11-FC3C-E52A-ED68D0A5B4FC}"/>
              </a:ext>
            </a:extLst>
          </p:cNvPr>
          <p:cNvSpPr>
            <a:spLocks noGrp="1"/>
          </p:cNvSpPr>
          <p:nvPr>
            <p:ph type="sldNum" sz="quarter" idx="4"/>
          </p:nvPr>
        </p:nvSpPr>
        <p:spPr/>
        <p:txBody>
          <a:bodyPr/>
          <a:lstStyle/>
          <a:p>
            <a:fld id="{C8F61FBD-C20F-144D-9428-910BE9356B05}" type="slidenum">
              <a:rPr lang="en-US" smtClean="0"/>
              <a:pPr/>
              <a:t>21</a:t>
            </a:fld>
            <a:endParaRPr lang="en-US" dirty="0"/>
          </a:p>
        </p:txBody>
      </p:sp>
      <p:sp>
        <p:nvSpPr>
          <p:cNvPr id="7" name="TextBox 6">
            <a:extLst>
              <a:ext uri="{FF2B5EF4-FFF2-40B4-BE49-F238E27FC236}">
                <a16:creationId xmlns:a16="http://schemas.microsoft.com/office/drawing/2014/main" id="{36F3FE5D-BD29-C751-85E2-3ED778F509D7}"/>
              </a:ext>
            </a:extLst>
          </p:cNvPr>
          <p:cNvSpPr txBox="1"/>
          <p:nvPr/>
        </p:nvSpPr>
        <p:spPr>
          <a:xfrm>
            <a:off x="853277" y="302430"/>
            <a:ext cx="10571909" cy="5232907"/>
          </a:xfrm>
          <a:prstGeom prst="rect">
            <a:avLst/>
          </a:prstGeom>
          <a:noFill/>
        </p:spPr>
        <p:txBody>
          <a:bodyPr wrap="square">
            <a:spAutoFit/>
          </a:bodyPr>
          <a:lstStyle/>
          <a:p>
            <a:pPr marL="269875">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Engagement and Participation</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1218565" algn="l"/>
              </a:tabLst>
            </a:pPr>
            <a:r>
              <a:rPr lang="en-GB" sz="2000" kern="0" dirty="0">
                <a:solidFill>
                  <a:srgbClr val="242424"/>
                </a:solidFill>
                <a:effectLst/>
                <a:ea typeface="Times New Roman" panose="02020603050405020304" pitchFamily="18" charset="0"/>
                <a:cs typeface="Times New Roman" panose="02020603050405020304" pitchFamily="18" charset="0"/>
              </a:rPr>
              <a:t>Motivating young people to participate in health initiatives can be challenging due to competing interests and busy schedules</a:t>
            </a:r>
            <a:endParaRPr lang="en-GB" sz="2000" kern="100" dirty="0">
              <a:effectLst/>
              <a:ea typeface="Aptos" panose="020B0004020202020204" pitchFamily="34" charset="0"/>
              <a:cs typeface="Times New Roman" panose="02020603050405020304" pitchFamily="18" charset="0"/>
            </a:endParaRPr>
          </a:p>
          <a:p>
            <a:pPr marL="1257300">
              <a:lnSpc>
                <a:spcPct val="115000"/>
              </a:lnSpc>
              <a:spcAft>
                <a:spcPts val="800"/>
              </a:spcAft>
            </a:pP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Providing appropriate incentives and creating engaging activities are essential to maintain their interest</a:t>
            </a:r>
            <a:endParaRPr lang="en-GB" sz="2000" kern="100" dirty="0">
              <a:effectLst/>
              <a:ea typeface="Aptos" panose="020B0004020202020204" pitchFamily="34" charset="0"/>
              <a:cs typeface="Times New Roman" panose="02020603050405020304" pitchFamily="18" charset="0"/>
            </a:endParaRPr>
          </a:p>
          <a:p>
            <a:pPr marL="1257300">
              <a:lnSpc>
                <a:spcPct val="115000"/>
              </a:lnSpc>
              <a:spcAft>
                <a:spcPts val="800"/>
              </a:spcAft>
            </a:pP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269875">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Navigating Community Dynamics</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Understanding and addressing the unique dynamics of different.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Tailoring approaches to fit specific community contexts can be complex and resource-intensive</a:t>
            </a:r>
            <a:endParaRPr lang="en-GB" sz="2000" kern="100" dirty="0">
              <a:effectLst/>
              <a:ea typeface="Aptos" panose="020B0004020202020204" pitchFamily="34" charset="0"/>
              <a:cs typeface="Times New Roman" panose="02020603050405020304" pitchFamily="18" charset="0"/>
            </a:endParaRPr>
          </a:p>
          <a:p>
            <a:pPr marL="1257300">
              <a:lnSpc>
                <a:spcPct val="115000"/>
              </a:lnSpc>
              <a:spcAft>
                <a:spcPts val="800"/>
              </a:spcAft>
            </a:pP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659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EB9EB-6829-0AC5-DEAF-CB9E782AF07F}"/>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D6D3C6D3-0B8E-4CED-499B-BEFAA61C0B62}"/>
              </a:ext>
            </a:extLst>
          </p:cNvPr>
          <p:cNvSpPr>
            <a:spLocks noGrp="1"/>
          </p:cNvSpPr>
          <p:nvPr>
            <p:ph type="sldNum" sz="quarter" idx="4"/>
          </p:nvPr>
        </p:nvSpPr>
        <p:spPr/>
        <p:txBody>
          <a:bodyPr/>
          <a:lstStyle/>
          <a:p>
            <a:fld id="{C8F61FBD-C20F-144D-9428-910BE9356B05}" type="slidenum">
              <a:rPr lang="en-US" smtClean="0"/>
              <a:pPr/>
              <a:t>22</a:t>
            </a:fld>
            <a:endParaRPr lang="en-US" dirty="0"/>
          </a:p>
        </p:txBody>
      </p:sp>
      <p:sp>
        <p:nvSpPr>
          <p:cNvPr id="7" name="TextBox 6">
            <a:extLst>
              <a:ext uri="{FF2B5EF4-FFF2-40B4-BE49-F238E27FC236}">
                <a16:creationId xmlns:a16="http://schemas.microsoft.com/office/drawing/2014/main" id="{4847351A-39C9-4E93-4C1C-F12564A6DF00}"/>
              </a:ext>
            </a:extLst>
          </p:cNvPr>
          <p:cNvSpPr txBox="1"/>
          <p:nvPr/>
        </p:nvSpPr>
        <p:spPr>
          <a:xfrm>
            <a:off x="1062970" y="974041"/>
            <a:ext cx="9091681" cy="3406766"/>
          </a:xfrm>
          <a:prstGeom prst="rect">
            <a:avLst/>
          </a:prstGeom>
          <a:noFill/>
        </p:spPr>
        <p:txBody>
          <a:bodyPr wrap="square">
            <a:spAutoFit/>
          </a:bodyPr>
          <a:lstStyle/>
          <a:p>
            <a:pPr>
              <a:lnSpc>
                <a:spcPct val="115000"/>
              </a:lnSpc>
              <a:spcAft>
                <a:spcPts val="1200"/>
              </a:spcAft>
            </a:pPr>
            <a:r>
              <a:rPr lang="en-GB" sz="2000" b="1" kern="0" dirty="0">
                <a:solidFill>
                  <a:srgbClr val="242424"/>
                </a:solidFill>
                <a:effectLst/>
                <a:ea typeface="Times New Roman" panose="02020603050405020304" pitchFamily="18" charset="0"/>
                <a:cs typeface="Times New Roman" panose="02020603050405020304" pitchFamily="18" charset="0"/>
              </a:rPr>
              <a:t>Sustainability</a:t>
            </a:r>
            <a:r>
              <a:rPr lang="en-GB" sz="2000" kern="0" dirty="0">
                <a:solidFill>
                  <a:srgbClr val="242424"/>
                </a:solidFill>
                <a:effectLst/>
                <a:ea typeface="Times New Roman" panose="02020603050405020304" pitchFamily="18" charset="0"/>
                <a:cs typeface="Times New Roman" panose="02020603050405020304" pitchFamily="18" charset="0"/>
              </a:rPr>
              <a:t>:</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Ensuring the long-term sustainability of youth engagement programs requires ongoing support and resources</a:t>
            </a:r>
            <a:endParaRPr lang="en-GB" sz="2000" kern="100" dirty="0">
              <a:effectLst/>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2000" kern="0" dirty="0">
                <a:solidFill>
                  <a:srgbClr val="242424"/>
                </a:solidFill>
                <a:effectLst/>
                <a:ea typeface="Times New Roman" panose="02020603050405020304" pitchFamily="18" charset="0"/>
                <a:cs typeface="Times New Roman" panose="02020603050405020304" pitchFamily="18" charset="0"/>
              </a:rPr>
              <a:t>Securing funding and maintaining enthusiasm among participants is critical for continued success</a:t>
            </a:r>
            <a:endParaRPr lang="en-GB" sz="2000" kern="100" dirty="0">
              <a:effectLst/>
              <a:ea typeface="Aptos" panose="020B0004020202020204" pitchFamily="34" charset="0"/>
              <a:cs typeface="Times New Roman" panose="02020603050405020304" pitchFamily="18" charset="0"/>
            </a:endParaRPr>
          </a:p>
          <a:p>
            <a:pPr>
              <a:lnSpc>
                <a:spcPct val="115000"/>
              </a:lnSpc>
              <a:spcAft>
                <a:spcPts val="1200"/>
              </a:spcAft>
            </a:pPr>
            <a:r>
              <a:rPr lang="en-GB" sz="2000" kern="0" dirty="0">
                <a:solidFill>
                  <a:srgbClr val="242424"/>
                </a:solidFill>
                <a:effectLst/>
                <a:ea typeface="Times New Roman" panose="02020603050405020304" pitchFamily="18" charset="0"/>
                <a:cs typeface="Times New Roman" panose="02020603050405020304" pitchFamily="18" charset="0"/>
              </a:rPr>
              <a:t>By acknowledging and addressing these challenges, we can better engage young people and make a meaningful impact on their health and wellbeing.</a:t>
            </a:r>
            <a:endParaRPr lang="en-GB" sz="2000" kern="100" dirty="0">
              <a:effectLst/>
              <a:ea typeface="Aptos" panose="020B0004020202020204" pitchFamily="34" charset="0"/>
              <a:cs typeface="Times New Roman" panose="02020603050405020304" pitchFamily="18" charset="0"/>
            </a:endParaRPr>
          </a:p>
          <a:p>
            <a:pPr>
              <a:lnSpc>
                <a:spcPct val="115000"/>
              </a:lnSpc>
              <a:spcAft>
                <a:spcPts val="1200"/>
              </a:spcAft>
            </a:pPr>
            <a:endParaRPr lang="en-GB"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429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11776-FCFD-23B8-408E-435D175097FF}"/>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C868D91A-F8F2-9619-DDD8-831F9AD11585}"/>
              </a:ext>
            </a:extLst>
          </p:cNvPr>
          <p:cNvSpPr>
            <a:spLocks noGrp="1"/>
          </p:cNvSpPr>
          <p:nvPr>
            <p:ph type="sldNum" sz="quarter" idx="4"/>
          </p:nvPr>
        </p:nvSpPr>
        <p:spPr/>
        <p:txBody>
          <a:bodyPr/>
          <a:lstStyle/>
          <a:p>
            <a:fld id="{C8F61FBD-C20F-144D-9428-910BE9356B05}" type="slidenum">
              <a:rPr lang="en-US" smtClean="0"/>
              <a:pPr/>
              <a:t>23</a:t>
            </a:fld>
            <a:endParaRPr lang="en-US" dirty="0"/>
          </a:p>
        </p:txBody>
      </p:sp>
      <p:sp>
        <p:nvSpPr>
          <p:cNvPr id="4" name="Title 3">
            <a:extLst>
              <a:ext uri="{FF2B5EF4-FFF2-40B4-BE49-F238E27FC236}">
                <a16:creationId xmlns:a16="http://schemas.microsoft.com/office/drawing/2014/main" id="{81147F72-09A8-F6DC-503D-75C727E88142}"/>
              </a:ext>
            </a:extLst>
          </p:cNvPr>
          <p:cNvSpPr>
            <a:spLocks noGrp="1"/>
          </p:cNvSpPr>
          <p:nvPr>
            <p:ph type="ctrTitle"/>
          </p:nvPr>
        </p:nvSpPr>
        <p:spPr>
          <a:xfrm>
            <a:off x="992667" y="698752"/>
            <a:ext cx="6629400" cy="590931"/>
          </a:xfrm>
        </p:spPr>
        <p:txBody>
          <a:bodyPr/>
          <a:lstStyle/>
          <a:p>
            <a:r>
              <a:rPr lang="en-GB" dirty="0"/>
              <a:t>Conclusion </a:t>
            </a:r>
          </a:p>
        </p:txBody>
      </p:sp>
      <p:sp>
        <p:nvSpPr>
          <p:cNvPr id="5" name="Subtitle 4">
            <a:extLst>
              <a:ext uri="{FF2B5EF4-FFF2-40B4-BE49-F238E27FC236}">
                <a16:creationId xmlns:a16="http://schemas.microsoft.com/office/drawing/2014/main" id="{5E13D3FF-BE88-A540-2401-10D72170A449}"/>
              </a:ext>
            </a:extLst>
          </p:cNvPr>
          <p:cNvSpPr>
            <a:spLocks noGrp="1"/>
          </p:cNvSpPr>
          <p:nvPr>
            <p:ph type="subTitle" idx="1"/>
          </p:nvPr>
        </p:nvSpPr>
        <p:spPr>
          <a:xfrm>
            <a:off x="992667" y="1317373"/>
            <a:ext cx="4704784" cy="424732"/>
          </a:xfrm>
        </p:spPr>
        <p:txBody>
          <a:bodyPr/>
          <a:lstStyle/>
          <a:p>
            <a:r>
              <a:rPr lang="en-GB" dirty="0"/>
              <a:t>Call to action </a:t>
            </a:r>
          </a:p>
        </p:txBody>
      </p:sp>
      <p:sp>
        <p:nvSpPr>
          <p:cNvPr id="7" name="TextBox 6">
            <a:extLst>
              <a:ext uri="{FF2B5EF4-FFF2-40B4-BE49-F238E27FC236}">
                <a16:creationId xmlns:a16="http://schemas.microsoft.com/office/drawing/2014/main" id="{8C6B918E-699F-FCBF-1990-5FD9756E0D12}"/>
              </a:ext>
            </a:extLst>
          </p:cNvPr>
          <p:cNvSpPr txBox="1"/>
          <p:nvPr/>
        </p:nvSpPr>
        <p:spPr>
          <a:xfrm>
            <a:off x="992667" y="1931079"/>
            <a:ext cx="9691375" cy="4093428"/>
          </a:xfrm>
          <a:prstGeom prst="rect">
            <a:avLst/>
          </a:prstGeom>
          <a:noFill/>
        </p:spPr>
        <p:txBody>
          <a:bodyPr wrap="square">
            <a:spAutoFit/>
          </a:bodyPr>
          <a:lstStyle/>
          <a:p>
            <a:pPr algn="l"/>
            <a:r>
              <a:rPr lang="en-GB" sz="2000" b="1" i="0" dirty="0">
                <a:solidFill>
                  <a:srgbClr val="242424"/>
                </a:solidFill>
                <a:effectLst/>
              </a:rPr>
              <a:t>Summary:</a:t>
            </a:r>
            <a:r>
              <a:rPr lang="en-GB" b="0" i="0" dirty="0">
                <a:solidFill>
                  <a:srgbClr val="242424"/>
                </a:solidFill>
                <a:effectLst/>
                <a:latin typeface="Segoe UI" panose="020B0502040204020203" pitchFamily="34" charset="0"/>
              </a:rPr>
              <a:t> </a:t>
            </a:r>
            <a:r>
              <a:rPr lang="en-GB" sz="2000" b="0" i="0" dirty="0">
                <a:solidFill>
                  <a:srgbClr val="242424"/>
                </a:solidFill>
                <a:effectLst/>
              </a:rPr>
              <a:t>Engaging young people in health services is crucial for improving health outcomes and designing effective programs. While there have been notable successes, such as increased participation and tailored services, challenges like funding issues and diverse needs persist. Together with the Healthwatch Ambassador Programme, we can all play a vital role in bridging the gap between young people and health services, fostering better communication and inclusion.</a:t>
            </a:r>
          </a:p>
          <a:p>
            <a:pPr algn="l"/>
            <a:r>
              <a:rPr lang="en-GB" sz="2000" b="1" i="0" dirty="0">
                <a:solidFill>
                  <a:srgbClr val="242424"/>
                </a:solidFill>
                <a:effectLst/>
              </a:rPr>
              <a:t>Call to Action:</a:t>
            </a:r>
            <a:r>
              <a:rPr lang="en-GB" sz="2000" b="0" i="0" dirty="0">
                <a:solidFill>
                  <a:srgbClr val="242424"/>
                </a:solidFill>
                <a:effectLst/>
              </a:rPr>
              <a:t> We must continue our efforts to engage young people, recognising their importance as key stakeholders. Community involvement is essential for creating sustainable and impactful health initiatives. Let's work together to empower the next generation and ensure their voices are heard in shaping health services by supporting Healthwatch and promoting the Public Health Resource Library to all our valued health and wellbeing service providers and young people across Stockton on Tees.</a:t>
            </a:r>
          </a:p>
        </p:txBody>
      </p:sp>
    </p:spTree>
    <p:extLst>
      <p:ext uri="{BB962C8B-B14F-4D97-AF65-F5344CB8AC3E}">
        <p14:creationId xmlns:p14="http://schemas.microsoft.com/office/powerpoint/2010/main" val="35736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C130-63D1-A598-D42B-CA4709F517B4}"/>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4433F5D8-D0B2-B97C-67E6-1602A75C8589}"/>
              </a:ext>
            </a:extLst>
          </p:cNvPr>
          <p:cNvSpPr>
            <a:spLocks noGrp="1"/>
          </p:cNvSpPr>
          <p:nvPr>
            <p:ph type="sldNum" sz="quarter" idx="4"/>
          </p:nvPr>
        </p:nvSpPr>
        <p:spPr/>
        <p:txBody>
          <a:bodyPr/>
          <a:lstStyle/>
          <a:p>
            <a:fld id="{C8F61FBD-C20F-144D-9428-910BE9356B05}" type="slidenum">
              <a:rPr lang="en-US" smtClean="0"/>
              <a:pPr/>
              <a:t>24</a:t>
            </a:fld>
            <a:endParaRPr lang="en-US" dirty="0"/>
          </a:p>
        </p:txBody>
      </p:sp>
      <p:sp>
        <p:nvSpPr>
          <p:cNvPr id="4" name="Title 3">
            <a:extLst>
              <a:ext uri="{FF2B5EF4-FFF2-40B4-BE49-F238E27FC236}">
                <a16:creationId xmlns:a16="http://schemas.microsoft.com/office/drawing/2014/main" id="{AF78FBEB-79A7-1238-4056-4CC2B047F5E9}"/>
              </a:ext>
            </a:extLst>
          </p:cNvPr>
          <p:cNvSpPr>
            <a:spLocks noGrp="1"/>
          </p:cNvSpPr>
          <p:nvPr>
            <p:ph type="ctrTitle"/>
          </p:nvPr>
        </p:nvSpPr>
        <p:spPr>
          <a:xfrm>
            <a:off x="992667" y="999841"/>
            <a:ext cx="6629400" cy="590931"/>
          </a:xfrm>
        </p:spPr>
        <p:txBody>
          <a:bodyPr/>
          <a:lstStyle/>
          <a:p>
            <a:r>
              <a:rPr lang="en-GB" dirty="0">
                <a:latin typeface="Helvetica Neue"/>
              </a:rPr>
              <a:t>Any Questions </a:t>
            </a:r>
          </a:p>
        </p:txBody>
      </p:sp>
      <p:sp>
        <p:nvSpPr>
          <p:cNvPr id="5" name="Subtitle 4">
            <a:extLst>
              <a:ext uri="{FF2B5EF4-FFF2-40B4-BE49-F238E27FC236}">
                <a16:creationId xmlns:a16="http://schemas.microsoft.com/office/drawing/2014/main" id="{78E11766-1D0A-131B-CA67-290308CE2679}"/>
              </a:ext>
            </a:extLst>
          </p:cNvPr>
          <p:cNvSpPr>
            <a:spLocks noGrp="1"/>
          </p:cNvSpPr>
          <p:nvPr>
            <p:ph type="subTitle" idx="1"/>
          </p:nvPr>
        </p:nvSpPr>
        <p:spPr>
          <a:xfrm>
            <a:off x="992667" y="1590772"/>
            <a:ext cx="4704784" cy="885371"/>
          </a:xfrm>
        </p:spPr>
        <p:txBody>
          <a:bodyPr/>
          <a:lstStyle/>
          <a:p>
            <a:r>
              <a:rPr lang="en-GB" dirty="0">
                <a:latin typeface="Helvetica Neue"/>
              </a:rPr>
              <a:t>Please get in touch</a:t>
            </a:r>
          </a:p>
          <a:p>
            <a:r>
              <a:rPr lang="en-GB" dirty="0">
                <a:latin typeface="Helvetica Neue"/>
              </a:rPr>
              <a:t>Thank you for listening.</a:t>
            </a:r>
          </a:p>
        </p:txBody>
      </p:sp>
      <p:sp>
        <p:nvSpPr>
          <p:cNvPr id="10" name="TextBox 9">
            <a:extLst>
              <a:ext uri="{FF2B5EF4-FFF2-40B4-BE49-F238E27FC236}">
                <a16:creationId xmlns:a16="http://schemas.microsoft.com/office/drawing/2014/main" id="{6588A5B9-A8A5-3484-4834-E3CD9B9BF738}"/>
              </a:ext>
            </a:extLst>
          </p:cNvPr>
          <p:cNvSpPr txBox="1"/>
          <p:nvPr/>
        </p:nvSpPr>
        <p:spPr>
          <a:xfrm>
            <a:off x="1520328" y="2787267"/>
            <a:ext cx="7094862" cy="584775"/>
          </a:xfrm>
          <a:prstGeom prst="rect">
            <a:avLst/>
          </a:prstGeom>
          <a:noFill/>
        </p:spPr>
        <p:txBody>
          <a:bodyPr wrap="square" rtlCol="0">
            <a:spAutoFit/>
          </a:bodyPr>
          <a:lstStyle/>
          <a:p>
            <a:r>
              <a:rPr lang="en-GB" sz="3200" dirty="0">
                <a:latin typeface="Helvetica Neue"/>
              </a:rPr>
              <a:t>Susan.robinson@stockton.gov.uk </a:t>
            </a:r>
          </a:p>
        </p:txBody>
      </p:sp>
      <p:sp>
        <p:nvSpPr>
          <p:cNvPr id="11" name="TextBox 10">
            <a:extLst>
              <a:ext uri="{FF2B5EF4-FFF2-40B4-BE49-F238E27FC236}">
                <a16:creationId xmlns:a16="http://schemas.microsoft.com/office/drawing/2014/main" id="{59FA3950-7614-FBF6-625E-E4ACE964F792}"/>
              </a:ext>
            </a:extLst>
          </p:cNvPr>
          <p:cNvSpPr txBox="1"/>
          <p:nvPr/>
        </p:nvSpPr>
        <p:spPr>
          <a:xfrm>
            <a:off x="1520328" y="3433318"/>
            <a:ext cx="7370284" cy="1077218"/>
          </a:xfrm>
          <a:prstGeom prst="rect">
            <a:avLst/>
          </a:prstGeom>
          <a:noFill/>
        </p:spPr>
        <p:txBody>
          <a:bodyPr wrap="square" rtlCol="0">
            <a:spAutoFit/>
          </a:bodyPr>
          <a:lstStyle/>
          <a:p>
            <a:r>
              <a:rPr lang="en-GB" sz="3200" dirty="0">
                <a:latin typeface="Helvetica Neue"/>
                <a:hlinkClick r:id="rId2">
                  <a:extLst>
                    <a:ext uri="{A12FA001-AC4F-418D-AE19-62706E023703}">
                      <ahyp:hlinkClr xmlns:ahyp="http://schemas.microsoft.com/office/drawing/2018/hyperlinkcolor" val="tx"/>
                    </a:ext>
                  </a:extLst>
                </a:hlinkClick>
              </a:rPr>
              <a:t>Angela.patrick@stockton.gov.uk</a:t>
            </a:r>
            <a:endParaRPr lang="en-GB" sz="3200" dirty="0">
              <a:latin typeface="Helvetica Neue"/>
            </a:endParaRPr>
          </a:p>
          <a:p>
            <a:r>
              <a:rPr lang="en-GB" sz="3200" dirty="0">
                <a:latin typeface="Helvetica Neue"/>
              </a:rPr>
              <a:t>01642 526933</a:t>
            </a:r>
          </a:p>
        </p:txBody>
      </p:sp>
      <p:sp>
        <p:nvSpPr>
          <p:cNvPr id="8" name="TextBox 7">
            <a:extLst>
              <a:ext uri="{FF2B5EF4-FFF2-40B4-BE49-F238E27FC236}">
                <a16:creationId xmlns:a16="http://schemas.microsoft.com/office/drawing/2014/main" id="{F5AF8EEE-0CF9-2372-C688-05C7B99B2361}"/>
              </a:ext>
            </a:extLst>
          </p:cNvPr>
          <p:cNvSpPr txBox="1"/>
          <p:nvPr/>
        </p:nvSpPr>
        <p:spPr>
          <a:xfrm>
            <a:off x="1486701" y="4510536"/>
            <a:ext cx="9996238" cy="1200329"/>
          </a:xfrm>
          <a:prstGeom prst="rect">
            <a:avLst/>
          </a:prstGeom>
          <a:noFill/>
        </p:spPr>
        <p:txBody>
          <a:bodyPr wrap="square" rtlCol="0">
            <a:spAutoFit/>
          </a:bodyPr>
          <a:lstStyle/>
          <a:p>
            <a:r>
              <a:rPr lang="en-GB" sz="2000" dirty="0"/>
              <a:t>Why not book a visit, we have an open day taking place on Monday </a:t>
            </a:r>
            <a:r>
              <a:rPr lang="en-GB" sz="3200" dirty="0"/>
              <a:t>April 7</a:t>
            </a:r>
            <a:r>
              <a:rPr lang="en-GB" sz="3200" baseline="30000" dirty="0"/>
              <a:t>th </a:t>
            </a:r>
            <a:r>
              <a:rPr lang="en-GB" sz="2000" dirty="0"/>
              <a:t>10am-2pm, we will be happy to show you around. If you cannot make that date, just give us a call and we will do our best to work around your schedule.  </a:t>
            </a:r>
          </a:p>
        </p:txBody>
      </p:sp>
      <p:pic>
        <p:nvPicPr>
          <p:cNvPr id="7" name="Picture 6" descr="A close-up of a book&#10;&#10;Description automatically generated">
            <a:extLst>
              <a:ext uri="{FF2B5EF4-FFF2-40B4-BE49-F238E27FC236}">
                <a16:creationId xmlns:a16="http://schemas.microsoft.com/office/drawing/2014/main" id="{73030A2D-A07A-C82D-7545-0724CD1EE099}"/>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8736965" y="1254790"/>
            <a:ext cx="2112010" cy="2815590"/>
          </a:xfrm>
          <a:prstGeom prst="rect">
            <a:avLst/>
          </a:prstGeom>
          <a:noFill/>
          <a:ln>
            <a:noFill/>
          </a:ln>
        </p:spPr>
      </p:pic>
    </p:spTree>
    <p:extLst>
      <p:ext uri="{BB962C8B-B14F-4D97-AF65-F5344CB8AC3E}">
        <p14:creationId xmlns:p14="http://schemas.microsoft.com/office/powerpoint/2010/main" val="191377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9B104-1EDC-1C43-AED3-A279FB2A6BD9}"/>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1C89C00B-39E1-9E4D-9FA5-3221AB9498EE}"/>
              </a:ext>
            </a:extLst>
          </p:cNvPr>
          <p:cNvSpPr>
            <a:spLocks noGrp="1"/>
          </p:cNvSpPr>
          <p:nvPr>
            <p:ph type="sldNum" sz="quarter" idx="4"/>
          </p:nvPr>
        </p:nvSpPr>
        <p:spPr/>
        <p:txBody>
          <a:bodyPr/>
          <a:lstStyle/>
          <a:p>
            <a:fld id="{C8F61FBD-C20F-144D-9428-910BE9356B05}" type="slidenum">
              <a:rPr lang="en-US" smtClean="0"/>
              <a:pPr/>
              <a:t>3</a:t>
            </a:fld>
            <a:endParaRPr lang="en-US" dirty="0"/>
          </a:p>
        </p:txBody>
      </p:sp>
      <p:sp>
        <p:nvSpPr>
          <p:cNvPr id="4" name="Title 3">
            <a:extLst>
              <a:ext uri="{FF2B5EF4-FFF2-40B4-BE49-F238E27FC236}">
                <a16:creationId xmlns:a16="http://schemas.microsoft.com/office/drawing/2014/main" id="{A3C98450-8A78-D74B-8150-B818EE2F1FFC}"/>
              </a:ext>
            </a:extLst>
          </p:cNvPr>
          <p:cNvSpPr>
            <a:spLocks noGrp="1"/>
          </p:cNvSpPr>
          <p:nvPr>
            <p:ph type="ctrTitle"/>
          </p:nvPr>
        </p:nvSpPr>
        <p:spPr>
          <a:xfrm>
            <a:off x="992667" y="793349"/>
            <a:ext cx="6629400" cy="1089529"/>
          </a:xfrm>
        </p:spPr>
        <p:txBody>
          <a:bodyPr/>
          <a:lstStyle/>
          <a:p>
            <a:r>
              <a:rPr lang="en-US" dirty="0">
                <a:latin typeface="+mn-lt"/>
              </a:rPr>
              <a:t>STOCKTON PUBLIC HEALTH LIBRARY&amp; HPAC SERVICES</a:t>
            </a:r>
          </a:p>
        </p:txBody>
      </p:sp>
      <p:sp>
        <p:nvSpPr>
          <p:cNvPr id="7" name="TextBox 6">
            <a:extLst>
              <a:ext uri="{FF2B5EF4-FFF2-40B4-BE49-F238E27FC236}">
                <a16:creationId xmlns:a16="http://schemas.microsoft.com/office/drawing/2014/main" id="{B2A76D54-8472-B809-4DC3-E8C402FC7E73}"/>
              </a:ext>
            </a:extLst>
          </p:cNvPr>
          <p:cNvSpPr txBox="1"/>
          <p:nvPr/>
        </p:nvSpPr>
        <p:spPr>
          <a:xfrm>
            <a:off x="992666" y="2392128"/>
            <a:ext cx="5430168" cy="3046988"/>
          </a:xfrm>
          <a:prstGeom prst="rect">
            <a:avLst/>
          </a:prstGeom>
          <a:noFill/>
        </p:spPr>
        <p:txBody>
          <a:bodyPr wrap="square" rtlCol="0">
            <a:spAutoFit/>
          </a:bodyPr>
          <a:lstStyle/>
          <a:p>
            <a:pPr algn="l"/>
            <a:r>
              <a:rPr lang="en-GB" sz="2400" dirty="0"/>
              <a:t>The Public Health Information Library works alongside the public health team, supporting health professionals and community organisations with information, resources, books, and online information using the public libraries and its infrastructure as a delivery network</a:t>
            </a:r>
            <a:r>
              <a:rPr lang="en-GB" sz="2000" dirty="0"/>
              <a:t>.</a:t>
            </a:r>
            <a:endParaRPr lang="en-GB" sz="2000" dirty="0">
              <a:cs typeface="Calibri"/>
            </a:endParaRPr>
          </a:p>
        </p:txBody>
      </p:sp>
      <p:sp>
        <p:nvSpPr>
          <p:cNvPr id="9" name="Subtitle 8">
            <a:extLst>
              <a:ext uri="{FF2B5EF4-FFF2-40B4-BE49-F238E27FC236}">
                <a16:creationId xmlns:a16="http://schemas.microsoft.com/office/drawing/2014/main" id="{C3EFA0BF-E63F-3CCC-E91B-7CD05B8A7974}"/>
              </a:ext>
            </a:extLst>
          </p:cNvPr>
          <p:cNvSpPr>
            <a:spLocks noGrp="1"/>
          </p:cNvSpPr>
          <p:nvPr>
            <p:ph type="subTitle" idx="1"/>
          </p:nvPr>
        </p:nvSpPr>
        <p:spPr>
          <a:xfrm>
            <a:off x="992666" y="1882878"/>
            <a:ext cx="4704784" cy="424732"/>
          </a:xfrm>
        </p:spPr>
        <p:txBody>
          <a:bodyPr/>
          <a:lstStyle/>
          <a:p>
            <a:r>
              <a:rPr lang="en-GB" dirty="0"/>
              <a:t>SPHIL</a:t>
            </a:r>
          </a:p>
        </p:txBody>
      </p:sp>
      <p:pic>
        <p:nvPicPr>
          <p:cNvPr id="5" name="Picture 4" descr="A close-up of a book&#10;&#10;Description automatically generated">
            <a:extLst>
              <a:ext uri="{FF2B5EF4-FFF2-40B4-BE49-F238E27FC236}">
                <a16:creationId xmlns:a16="http://schemas.microsoft.com/office/drawing/2014/main" id="{30817087-7488-D83E-A848-1603CE9E7CB7}"/>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8081578" y="2356033"/>
            <a:ext cx="2112010" cy="2815590"/>
          </a:xfrm>
          <a:prstGeom prst="rect">
            <a:avLst/>
          </a:prstGeom>
          <a:noFill/>
          <a:ln>
            <a:noFill/>
          </a:ln>
        </p:spPr>
      </p:pic>
    </p:spTree>
    <p:extLst>
      <p:ext uri="{BB962C8B-B14F-4D97-AF65-F5344CB8AC3E}">
        <p14:creationId xmlns:p14="http://schemas.microsoft.com/office/powerpoint/2010/main" val="224148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5BFF2-C928-D682-890C-C5DF9C3FB035}"/>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96E66A80-7F61-66D1-A973-67EF39A553BC}"/>
              </a:ext>
            </a:extLst>
          </p:cNvPr>
          <p:cNvSpPr>
            <a:spLocks noGrp="1"/>
          </p:cNvSpPr>
          <p:nvPr>
            <p:ph type="sldNum" sz="quarter" idx="4"/>
          </p:nvPr>
        </p:nvSpPr>
        <p:spPr/>
        <p:txBody>
          <a:bodyPr/>
          <a:lstStyle/>
          <a:p>
            <a:fld id="{C8F61FBD-C20F-144D-9428-910BE9356B05}" type="slidenum">
              <a:rPr lang="en-US" smtClean="0"/>
              <a:pPr/>
              <a:t>4</a:t>
            </a:fld>
            <a:endParaRPr lang="en-US" dirty="0"/>
          </a:p>
        </p:txBody>
      </p:sp>
      <p:sp>
        <p:nvSpPr>
          <p:cNvPr id="4" name="Title 3">
            <a:extLst>
              <a:ext uri="{FF2B5EF4-FFF2-40B4-BE49-F238E27FC236}">
                <a16:creationId xmlns:a16="http://schemas.microsoft.com/office/drawing/2014/main" id="{04F74A52-5B54-7F0F-6FDB-4C54EC6817FE}"/>
              </a:ext>
            </a:extLst>
          </p:cNvPr>
          <p:cNvSpPr>
            <a:spLocks noGrp="1"/>
          </p:cNvSpPr>
          <p:nvPr>
            <p:ph type="ctrTitle"/>
          </p:nvPr>
        </p:nvSpPr>
        <p:spPr>
          <a:xfrm>
            <a:off x="1003672" y="167772"/>
            <a:ext cx="6510817" cy="1089529"/>
          </a:xfrm>
        </p:spPr>
        <p:txBody>
          <a:bodyPr/>
          <a:lstStyle/>
          <a:p>
            <a:r>
              <a:rPr lang="en-GB" b="0" i="0" dirty="0">
                <a:effectLst/>
                <a:latin typeface="+mn-lt"/>
              </a:rPr>
              <a:t>The Public Health Resource Library</a:t>
            </a:r>
            <a:endParaRPr lang="en-GB" dirty="0">
              <a:latin typeface="+mn-lt"/>
            </a:endParaRPr>
          </a:p>
        </p:txBody>
      </p:sp>
      <p:sp>
        <p:nvSpPr>
          <p:cNvPr id="5" name="Subtitle 4">
            <a:extLst>
              <a:ext uri="{FF2B5EF4-FFF2-40B4-BE49-F238E27FC236}">
                <a16:creationId xmlns:a16="http://schemas.microsoft.com/office/drawing/2014/main" id="{E582B693-CBBD-126C-9A44-B4035E4970EA}"/>
              </a:ext>
            </a:extLst>
          </p:cNvPr>
          <p:cNvSpPr>
            <a:spLocks noGrp="1"/>
          </p:cNvSpPr>
          <p:nvPr>
            <p:ph type="subTitle" idx="1"/>
          </p:nvPr>
        </p:nvSpPr>
        <p:spPr>
          <a:xfrm>
            <a:off x="1003672" y="1257301"/>
            <a:ext cx="5182729" cy="424732"/>
          </a:xfrm>
        </p:spPr>
        <p:txBody>
          <a:bodyPr/>
          <a:lstStyle/>
          <a:p>
            <a:r>
              <a:rPr lang="en-GB" dirty="0"/>
              <a:t>Location</a:t>
            </a:r>
          </a:p>
        </p:txBody>
      </p:sp>
      <p:sp>
        <p:nvSpPr>
          <p:cNvPr id="7" name="TextBox 6">
            <a:extLst>
              <a:ext uri="{FF2B5EF4-FFF2-40B4-BE49-F238E27FC236}">
                <a16:creationId xmlns:a16="http://schemas.microsoft.com/office/drawing/2014/main" id="{3018BD43-5896-859C-11D2-0CC7C4D2DE19}"/>
              </a:ext>
            </a:extLst>
          </p:cNvPr>
          <p:cNvSpPr txBox="1"/>
          <p:nvPr/>
        </p:nvSpPr>
        <p:spPr>
          <a:xfrm>
            <a:off x="895350" y="1682033"/>
            <a:ext cx="6134100" cy="3477875"/>
          </a:xfrm>
          <a:prstGeom prst="rect">
            <a:avLst/>
          </a:prstGeom>
          <a:noFill/>
        </p:spPr>
        <p:txBody>
          <a:bodyPr wrap="square">
            <a:spAutoFit/>
          </a:bodyPr>
          <a:lstStyle/>
          <a:p>
            <a:pPr algn="l"/>
            <a:r>
              <a:rPr lang="en-GB" sz="2000" b="0" i="0" dirty="0">
                <a:effectLst/>
              </a:rPr>
              <a:t>The Public Health Resource Library is available to</a:t>
            </a:r>
            <a:r>
              <a:rPr lang="en-GB" sz="2000" b="1" i="0" dirty="0">
                <a:effectLst/>
              </a:rPr>
              <a:t> </a:t>
            </a:r>
            <a:r>
              <a:rPr lang="en-GB" sz="2000" b="0" i="0" dirty="0">
                <a:effectLst/>
              </a:rPr>
              <a:t>anyone working to promote health and wellbeing across the Borough and is located:</a:t>
            </a:r>
          </a:p>
          <a:p>
            <a:pPr algn="l"/>
            <a:r>
              <a:rPr lang="en-GB" sz="2000" b="0" i="0" dirty="0">
                <a:effectLst/>
              </a:rPr>
              <a:t>Roseworth Family Hub,</a:t>
            </a:r>
          </a:p>
          <a:p>
            <a:pPr algn="l"/>
            <a:r>
              <a:rPr lang="en-GB" sz="2000" b="0" i="0" dirty="0">
                <a:effectLst/>
              </a:rPr>
              <a:t>Redhill Road,</a:t>
            </a:r>
          </a:p>
          <a:p>
            <a:pPr algn="l"/>
            <a:r>
              <a:rPr lang="en-GB" sz="2000" b="0" i="0" dirty="0">
                <a:effectLst/>
              </a:rPr>
              <a:t>Roseworth,</a:t>
            </a:r>
          </a:p>
          <a:p>
            <a:pPr algn="l"/>
            <a:r>
              <a:rPr lang="en-GB" sz="2000" b="0" i="0" dirty="0">
                <a:effectLst/>
              </a:rPr>
              <a:t>Stockton on Tees</a:t>
            </a:r>
          </a:p>
          <a:p>
            <a:pPr algn="l"/>
            <a:r>
              <a:rPr lang="en-GB" sz="2000" b="0" i="0" dirty="0">
                <a:effectLst/>
              </a:rPr>
              <a:t>TS19 9BX</a:t>
            </a:r>
          </a:p>
          <a:p>
            <a:pPr algn="l"/>
            <a:r>
              <a:rPr lang="en-GB" sz="2000" b="1" i="0" dirty="0">
                <a:effectLst/>
              </a:rPr>
              <a:t>The Health Library is open Monday to Friday 8.30am - 3.00pm </a:t>
            </a:r>
          </a:p>
          <a:p>
            <a:pPr algn="l"/>
            <a:r>
              <a:rPr lang="en-GB" sz="2000" b="1" i="0" dirty="0">
                <a:effectLst/>
              </a:rPr>
              <a:t>(closed for lunch from 1pm - 1.30pm) </a:t>
            </a:r>
            <a:endParaRPr lang="en-GB" sz="2000" b="0" i="0" dirty="0">
              <a:effectLst/>
            </a:endParaRPr>
          </a:p>
        </p:txBody>
      </p:sp>
      <p:pic>
        <p:nvPicPr>
          <p:cNvPr id="6" name="Picture 3">
            <a:extLst>
              <a:ext uri="{FF2B5EF4-FFF2-40B4-BE49-F238E27FC236}">
                <a16:creationId xmlns:a16="http://schemas.microsoft.com/office/drawing/2014/main" id="{1F6D6416-0229-7E5C-6C47-28766956A1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74323" y="1909005"/>
            <a:ext cx="3099569" cy="238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162FA42-1E85-9D97-5804-4BD47A009B7A}"/>
              </a:ext>
            </a:extLst>
          </p:cNvPr>
          <p:cNvSpPr txBox="1"/>
          <p:nvPr/>
        </p:nvSpPr>
        <p:spPr>
          <a:xfrm>
            <a:off x="2894799" y="5240883"/>
            <a:ext cx="6136104" cy="646331"/>
          </a:xfrm>
          <a:prstGeom prst="rect">
            <a:avLst/>
          </a:prstGeom>
          <a:noFill/>
        </p:spPr>
        <p:txBody>
          <a:bodyPr wrap="square">
            <a:spAutoFit/>
          </a:bodyPr>
          <a:lstStyle/>
          <a:p>
            <a:r>
              <a:rPr lang="en-GB" sz="1800" dirty="0">
                <a:latin typeface="Helvetica Neue"/>
              </a:rPr>
              <a:t>Introductory visits to the health library are by appointment through, Angela Patrick-angela.patrick@stockton.gov.uk</a:t>
            </a:r>
            <a:endParaRPr lang="en-GB" sz="1800" dirty="0">
              <a:latin typeface="Helvetica Neue"/>
              <a:cs typeface="Calibri"/>
            </a:endParaRPr>
          </a:p>
        </p:txBody>
      </p:sp>
    </p:spTree>
    <p:extLst>
      <p:ext uri="{BB962C8B-B14F-4D97-AF65-F5344CB8AC3E}">
        <p14:creationId xmlns:p14="http://schemas.microsoft.com/office/powerpoint/2010/main" val="47814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40128-54F7-5490-D7D6-EB35803679ED}"/>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620938E0-1407-71DD-BCAC-CB33F3E549F6}"/>
              </a:ext>
            </a:extLst>
          </p:cNvPr>
          <p:cNvSpPr>
            <a:spLocks noGrp="1"/>
          </p:cNvSpPr>
          <p:nvPr>
            <p:ph type="sldNum" sz="quarter" idx="4"/>
          </p:nvPr>
        </p:nvSpPr>
        <p:spPr/>
        <p:txBody>
          <a:bodyPr/>
          <a:lstStyle/>
          <a:p>
            <a:fld id="{C8F61FBD-C20F-144D-9428-910BE9356B05}" type="slidenum">
              <a:rPr lang="en-US" smtClean="0"/>
              <a:pPr/>
              <a:t>5</a:t>
            </a:fld>
            <a:endParaRPr lang="en-US" dirty="0"/>
          </a:p>
        </p:txBody>
      </p:sp>
      <p:sp>
        <p:nvSpPr>
          <p:cNvPr id="4" name="Title 3">
            <a:extLst>
              <a:ext uri="{FF2B5EF4-FFF2-40B4-BE49-F238E27FC236}">
                <a16:creationId xmlns:a16="http://schemas.microsoft.com/office/drawing/2014/main" id="{9F777814-2228-8744-E860-04CF8CBD6432}"/>
              </a:ext>
            </a:extLst>
          </p:cNvPr>
          <p:cNvSpPr>
            <a:spLocks noGrp="1"/>
          </p:cNvSpPr>
          <p:nvPr>
            <p:ph type="ctrTitle"/>
          </p:nvPr>
        </p:nvSpPr>
        <p:spPr>
          <a:xfrm>
            <a:off x="857913" y="658883"/>
            <a:ext cx="6629400" cy="590931"/>
          </a:xfrm>
        </p:spPr>
        <p:txBody>
          <a:bodyPr/>
          <a:lstStyle/>
          <a:p>
            <a:r>
              <a:rPr lang="en-GB" dirty="0"/>
              <a:t>How to access resources </a:t>
            </a:r>
          </a:p>
        </p:txBody>
      </p:sp>
      <p:sp>
        <p:nvSpPr>
          <p:cNvPr id="5" name="Subtitle 4">
            <a:extLst>
              <a:ext uri="{FF2B5EF4-FFF2-40B4-BE49-F238E27FC236}">
                <a16:creationId xmlns:a16="http://schemas.microsoft.com/office/drawing/2014/main" id="{8A205B8B-2737-18E2-FF2B-20449D3108D9}"/>
              </a:ext>
            </a:extLst>
          </p:cNvPr>
          <p:cNvSpPr>
            <a:spLocks noGrp="1"/>
          </p:cNvSpPr>
          <p:nvPr>
            <p:ph type="subTitle" idx="1"/>
          </p:nvPr>
        </p:nvSpPr>
        <p:spPr>
          <a:xfrm>
            <a:off x="857913" y="1249814"/>
            <a:ext cx="6062651" cy="424732"/>
          </a:xfrm>
        </p:spPr>
        <p:txBody>
          <a:bodyPr/>
          <a:lstStyle/>
          <a:p>
            <a:r>
              <a:rPr lang="en-GB" b="0" i="0" dirty="0">
                <a:effectLst/>
              </a:rPr>
              <a:t>Health</a:t>
            </a:r>
            <a:r>
              <a:rPr lang="en-GB" b="0" i="0" dirty="0">
                <a:effectLst/>
                <a:latin typeface="Google Sans"/>
              </a:rPr>
              <a:t> Promotion Access Catalogue- HPAC </a:t>
            </a:r>
            <a:endParaRPr lang="en-GB" dirty="0"/>
          </a:p>
        </p:txBody>
      </p:sp>
      <p:sp>
        <p:nvSpPr>
          <p:cNvPr id="6" name="TextBox 5">
            <a:extLst>
              <a:ext uri="{FF2B5EF4-FFF2-40B4-BE49-F238E27FC236}">
                <a16:creationId xmlns:a16="http://schemas.microsoft.com/office/drawing/2014/main" id="{7E52CDED-5778-7093-973B-A077BD86AE06}"/>
              </a:ext>
            </a:extLst>
          </p:cNvPr>
          <p:cNvSpPr txBox="1"/>
          <p:nvPr/>
        </p:nvSpPr>
        <p:spPr>
          <a:xfrm>
            <a:off x="857913" y="2146434"/>
            <a:ext cx="8922619" cy="2144177"/>
          </a:xfrm>
          <a:prstGeom prst="rect">
            <a:avLst/>
          </a:prstGeom>
          <a:noFill/>
        </p:spPr>
        <p:txBody>
          <a:bodyPr wrap="square" rtlCol="0">
            <a:spAutoFit/>
          </a:bodyPr>
          <a:lstStyle/>
          <a:p>
            <a:pPr algn="l"/>
            <a:r>
              <a:rPr lang="en-GB" sz="2000" b="1" i="0" dirty="0">
                <a:solidFill>
                  <a:srgbClr val="242424"/>
                </a:solidFill>
                <a:effectLst/>
              </a:rPr>
              <a:t>HPAC Stockton-on-Tees Usage Guide:</a:t>
            </a:r>
            <a:endParaRPr lang="en-GB" sz="2000" b="0" i="0" dirty="0">
              <a:solidFill>
                <a:srgbClr val="242424"/>
              </a:solidFill>
              <a:effectLst/>
            </a:endParaRPr>
          </a:p>
          <a:p>
            <a:pPr algn="l">
              <a:buFont typeface="+mj-lt"/>
              <a:buAutoNum type="arabicPeriod"/>
            </a:pPr>
            <a:r>
              <a:rPr lang="en-GB" sz="2000" b="1" i="0" dirty="0">
                <a:solidFill>
                  <a:srgbClr val="242424"/>
                </a:solidFill>
                <a:effectLst/>
              </a:rPr>
              <a:t>Accessing the System:</a:t>
            </a:r>
            <a:endParaRPr lang="en-GB" sz="2000" b="0" i="0" dirty="0">
              <a:solidFill>
                <a:srgbClr val="242424"/>
              </a:solidFill>
              <a:effectLst/>
            </a:endParaRPr>
          </a:p>
          <a:p>
            <a:pPr marL="742950" lvl="1" indent="-285750" algn="l">
              <a:spcBef>
                <a:spcPts val="750"/>
              </a:spcBef>
              <a:spcAft>
                <a:spcPts val="750"/>
              </a:spcAft>
              <a:buFont typeface="+mj-lt"/>
              <a:buAutoNum type="arabicPeriod"/>
            </a:pPr>
            <a:r>
              <a:rPr lang="en-GB" sz="2000" b="0" i="0" dirty="0">
                <a:solidFill>
                  <a:srgbClr val="242424"/>
                </a:solidFill>
                <a:effectLst/>
              </a:rPr>
              <a:t>Visit the HPAC Stockton-on-Tees website. www.sphil.nhs.uk</a:t>
            </a:r>
          </a:p>
          <a:p>
            <a:pPr marL="742950" lvl="1" indent="-285750" algn="l">
              <a:spcBef>
                <a:spcPts val="750"/>
              </a:spcBef>
              <a:spcAft>
                <a:spcPts val="750"/>
              </a:spcAft>
              <a:buFont typeface="+mj-lt"/>
              <a:buAutoNum type="arabicPeriod"/>
            </a:pPr>
            <a:r>
              <a:rPr lang="en-GB" sz="2000" b="0" i="0" dirty="0">
                <a:solidFill>
                  <a:srgbClr val="242424"/>
                </a:solidFill>
                <a:effectLst/>
              </a:rPr>
              <a:t>Log in using your credentials if required. </a:t>
            </a:r>
          </a:p>
          <a:p>
            <a:pPr lvl="1" algn="l">
              <a:spcBef>
                <a:spcPts val="750"/>
              </a:spcBef>
              <a:spcAft>
                <a:spcPts val="750"/>
              </a:spcAft>
            </a:pPr>
            <a:r>
              <a:rPr lang="en-GB" sz="2000" b="0" i="0" dirty="0">
                <a:solidFill>
                  <a:srgbClr val="242424"/>
                </a:solidFill>
                <a:effectLst/>
              </a:rPr>
              <a:t>(You will need to sign up to HPAC to access the resources)  </a:t>
            </a:r>
          </a:p>
        </p:txBody>
      </p:sp>
    </p:spTree>
    <p:extLst>
      <p:ext uri="{BB962C8B-B14F-4D97-AF65-F5344CB8AC3E}">
        <p14:creationId xmlns:p14="http://schemas.microsoft.com/office/powerpoint/2010/main" val="185492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E2148-365F-6103-2570-88DFE2F891C3}"/>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6E54D7A7-6AB3-72B2-E444-D3EC53D5F780}"/>
              </a:ext>
            </a:extLst>
          </p:cNvPr>
          <p:cNvSpPr>
            <a:spLocks noGrp="1"/>
          </p:cNvSpPr>
          <p:nvPr>
            <p:ph type="sldNum" sz="quarter" idx="4"/>
          </p:nvPr>
        </p:nvSpPr>
        <p:spPr/>
        <p:txBody>
          <a:bodyPr/>
          <a:lstStyle/>
          <a:p>
            <a:fld id="{C8F61FBD-C20F-144D-9428-910BE9356B05}" type="slidenum">
              <a:rPr lang="en-US" smtClean="0"/>
              <a:pPr/>
              <a:t>6</a:t>
            </a:fld>
            <a:endParaRPr lang="en-US" dirty="0"/>
          </a:p>
        </p:txBody>
      </p:sp>
      <p:sp>
        <p:nvSpPr>
          <p:cNvPr id="4" name="Title 3">
            <a:extLst>
              <a:ext uri="{FF2B5EF4-FFF2-40B4-BE49-F238E27FC236}">
                <a16:creationId xmlns:a16="http://schemas.microsoft.com/office/drawing/2014/main" id="{74A935C2-82C0-A0FB-F8D0-F8DDD0CDB1C4}"/>
              </a:ext>
            </a:extLst>
          </p:cNvPr>
          <p:cNvSpPr>
            <a:spLocks noGrp="1"/>
          </p:cNvSpPr>
          <p:nvPr>
            <p:ph type="ctrTitle"/>
          </p:nvPr>
        </p:nvSpPr>
        <p:spPr/>
        <p:txBody>
          <a:bodyPr/>
          <a:lstStyle/>
          <a:p>
            <a:r>
              <a:rPr lang="en-GB" dirty="0"/>
              <a:t>What does HPAC look like </a:t>
            </a:r>
          </a:p>
        </p:txBody>
      </p:sp>
      <p:sp>
        <p:nvSpPr>
          <p:cNvPr id="5" name="Subtitle 4">
            <a:extLst>
              <a:ext uri="{FF2B5EF4-FFF2-40B4-BE49-F238E27FC236}">
                <a16:creationId xmlns:a16="http://schemas.microsoft.com/office/drawing/2014/main" id="{4E7E819F-6A12-F823-EA65-F82C3F7C3459}"/>
              </a:ext>
            </a:extLst>
          </p:cNvPr>
          <p:cNvSpPr>
            <a:spLocks noGrp="1"/>
          </p:cNvSpPr>
          <p:nvPr>
            <p:ph type="subTitle" idx="1"/>
          </p:nvPr>
        </p:nvSpPr>
        <p:spPr/>
        <p:txBody>
          <a:bodyPr/>
          <a:lstStyle/>
          <a:p>
            <a:r>
              <a:rPr lang="en-GB" dirty="0"/>
              <a:t>What you should see </a:t>
            </a:r>
          </a:p>
        </p:txBody>
      </p:sp>
      <p:pic>
        <p:nvPicPr>
          <p:cNvPr id="6" name="Picture 5" descr="A screenshot of a computer&#10;&#10;Description automatically generated">
            <a:extLst>
              <a:ext uri="{FF2B5EF4-FFF2-40B4-BE49-F238E27FC236}">
                <a16:creationId xmlns:a16="http://schemas.microsoft.com/office/drawing/2014/main" id="{2B1CCD41-4556-80B8-21B9-72387AD89C32}"/>
              </a:ext>
            </a:extLst>
          </p:cNvPr>
          <p:cNvPicPr>
            <a:picLocks noChangeAspect="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862112" y="3239262"/>
            <a:ext cx="3171825" cy="2378710"/>
          </a:xfrm>
          <a:prstGeom prst="rect">
            <a:avLst/>
          </a:prstGeom>
          <a:noFill/>
          <a:ln>
            <a:noFill/>
          </a:ln>
        </p:spPr>
      </p:pic>
      <p:pic>
        <p:nvPicPr>
          <p:cNvPr id="7" name="Picture 6" descr="A computer screen shot of a computer&#10;&#10;Description automatically generated">
            <a:extLst>
              <a:ext uri="{FF2B5EF4-FFF2-40B4-BE49-F238E27FC236}">
                <a16:creationId xmlns:a16="http://schemas.microsoft.com/office/drawing/2014/main" id="{7FDB2D79-B911-5F6E-0CC3-433073A4EBFD}"/>
              </a:ext>
            </a:extLst>
          </p:cNvPr>
          <p:cNvPicPr>
            <a:picLocks noChangeAspect="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4462145" y="3239262"/>
            <a:ext cx="3267710" cy="2451100"/>
          </a:xfrm>
          <a:prstGeom prst="rect">
            <a:avLst/>
          </a:prstGeom>
          <a:noFill/>
          <a:ln>
            <a:noFill/>
          </a:ln>
        </p:spPr>
      </p:pic>
      <p:pic>
        <p:nvPicPr>
          <p:cNvPr id="8" name="Picture 7" descr="A computer screen shot of a website&#10;&#10;Description automatically generated">
            <a:extLst>
              <a:ext uri="{FF2B5EF4-FFF2-40B4-BE49-F238E27FC236}">
                <a16:creationId xmlns:a16="http://schemas.microsoft.com/office/drawing/2014/main" id="{339B2CAB-F305-2301-94B0-1783E36B5C41}"/>
              </a:ext>
            </a:extLst>
          </p:cNvPr>
          <p:cNvPicPr>
            <a:picLocks noChangeAspect="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8158063" y="3239262"/>
            <a:ext cx="3276600" cy="2457450"/>
          </a:xfrm>
          <a:prstGeom prst="rect">
            <a:avLst/>
          </a:prstGeom>
          <a:noFill/>
          <a:ln>
            <a:noFill/>
          </a:ln>
        </p:spPr>
      </p:pic>
    </p:spTree>
    <p:extLst>
      <p:ext uri="{BB962C8B-B14F-4D97-AF65-F5344CB8AC3E}">
        <p14:creationId xmlns:p14="http://schemas.microsoft.com/office/powerpoint/2010/main" val="147701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8EF59-42D6-8688-B25D-47F74781CE04}"/>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5B657CCE-CBA3-3F4C-371C-FF37D34905FE}"/>
              </a:ext>
            </a:extLst>
          </p:cNvPr>
          <p:cNvSpPr>
            <a:spLocks noGrp="1"/>
          </p:cNvSpPr>
          <p:nvPr>
            <p:ph type="sldNum" sz="quarter" idx="4"/>
          </p:nvPr>
        </p:nvSpPr>
        <p:spPr/>
        <p:txBody>
          <a:bodyPr/>
          <a:lstStyle/>
          <a:p>
            <a:fld id="{C8F61FBD-C20F-144D-9428-910BE9356B05}" type="slidenum">
              <a:rPr lang="en-US" smtClean="0"/>
              <a:pPr/>
              <a:t>7</a:t>
            </a:fld>
            <a:endParaRPr lang="en-US" dirty="0"/>
          </a:p>
        </p:txBody>
      </p:sp>
      <p:sp>
        <p:nvSpPr>
          <p:cNvPr id="4" name="Title 3">
            <a:extLst>
              <a:ext uri="{FF2B5EF4-FFF2-40B4-BE49-F238E27FC236}">
                <a16:creationId xmlns:a16="http://schemas.microsoft.com/office/drawing/2014/main" id="{B4D45130-B54D-0E60-BE84-CD2020B009D2}"/>
              </a:ext>
            </a:extLst>
          </p:cNvPr>
          <p:cNvSpPr>
            <a:spLocks noGrp="1"/>
          </p:cNvSpPr>
          <p:nvPr>
            <p:ph type="ctrTitle"/>
          </p:nvPr>
        </p:nvSpPr>
        <p:spPr/>
        <p:txBody>
          <a:bodyPr/>
          <a:lstStyle/>
          <a:p>
            <a:r>
              <a:rPr lang="en-GB" dirty="0"/>
              <a:t>Step by Step </a:t>
            </a:r>
          </a:p>
        </p:txBody>
      </p:sp>
      <p:sp>
        <p:nvSpPr>
          <p:cNvPr id="5" name="Subtitle 4">
            <a:extLst>
              <a:ext uri="{FF2B5EF4-FFF2-40B4-BE49-F238E27FC236}">
                <a16:creationId xmlns:a16="http://schemas.microsoft.com/office/drawing/2014/main" id="{596BC889-912C-949A-3624-3B9BB91B7D47}"/>
              </a:ext>
            </a:extLst>
          </p:cNvPr>
          <p:cNvSpPr>
            <a:spLocks noGrp="1"/>
          </p:cNvSpPr>
          <p:nvPr>
            <p:ph type="subTitle" idx="1"/>
          </p:nvPr>
        </p:nvSpPr>
        <p:spPr/>
        <p:txBody>
          <a:bodyPr/>
          <a:lstStyle/>
          <a:p>
            <a:r>
              <a:rPr lang="en-GB" dirty="0"/>
              <a:t>Navigating the system</a:t>
            </a:r>
          </a:p>
        </p:txBody>
      </p:sp>
      <p:sp>
        <p:nvSpPr>
          <p:cNvPr id="6" name="TextBox 5">
            <a:extLst>
              <a:ext uri="{FF2B5EF4-FFF2-40B4-BE49-F238E27FC236}">
                <a16:creationId xmlns:a16="http://schemas.microsoft.com/office/drawing/2014/main" id="{71D7D77F-7AA8-16DB-2A40-B02C2DB48922}"/>
              </a:ext>
            </a:extLst>
          </p:cNvPr>
          <p:cNvSpPr txBox="1"/>
          <p:nvPr/>
        </p:nvSpPr>
        <p:spPr>
          <a:xfrm>
            <a:off x="992667" y="3051208"/>
            <a:ext cx="7102179" cy="2657138"/>
          </a:xfrm>
          <a:prstGeom prst="rect">
            <a:avLst/>
          </a:prstGeom>
          <a:noFill/>
        </p:spPr>
        <p:txBody>
          <a:bodyPr wrap="square" rtlCol="0">
            <a:spAutoFit/>
          </a:bodyPr>
          <a:lstStyle/>
          <a:p>
            <a:pPr algn="l"/>
            <a:r>
              <a:rPr lang="en-GB" sz="2000" b="1" i="0" dirty="0">
                <a:solidFill>
                  <a:srgbClr val="242424"/>
                </a:solidFill>
                <a:effectLst/>
              </a:rPr>
              <a:t>Booking Resources:</a:t>
            </a:r>
            <a:endParaRPr lang="en-GB" sz="2000" b="0" i="0" dirty="0">
              <a:solidFill>
                <a:srgbClr val="242424"/>
              </a:solidFill>
              <a:effectLst/>
            </a:endParaRPr>
          </a:p>
          <a:p>
            <a:pPr algn="l">
              <a:spcBef>
                <a:spcPts val="750"/>
              </a:spcBef>
              <a:spcAft>
                <a:spcPts val="750"/>
              </a:spcAft>
              <a:buFont typeface="Arial" panose="020B0604020202020204" pitchFamily="34" charset="0"/>
              <a:buChar char="•"/>
            </a:pPr>
            <a:r>
              <a:rPr lang="en-GB" sz="2000" b="0" i="0" dirty="0">
                <a:solidFill>
                  <a:srgbClr val="242424"/>
                </a:solidFill>
                <a:effectLst/>
              </a:rPr>
              <a:t>Navigate to the 'Resources' section.</a:t>
            </a:r>
          </a:p>
          <a:p>
            <a:pPr algn="l">
              <a:spcBef>
                <a:spcPts val="750"/>
              </a:spcBef>
              <a:spcAft>
                <a:spcPts val="750"/>
              </a:spcAft>
              <a:buFont typeface="Arial" panose="020B0604020202020204" pitchFamily="34" charset="0"/>
              <a:buChar char="•"/>
            </a:pPr>
            <a:r>
              <a:rPr lang="en-GB" sz="2000" b="0" i="0" dirty="0">
                <a:solidFill>
                  <a:srgbClr val="242424"/>
                </a:solidFill>
                <a:effectLst/>
              </a:rPr>
              <a:t>Browse through the available health promotion resources.</a:t>
            </a:r>
          </a:p>
          <a:p>
            <a:pPr algn="l">
              <a:spcBef>
                <a:spcPts val="750"/>
              </a:spcBef>
              <a:spcAft>
                <a:spcPts val="750"/>
              </a:spcAft>
              <a:buFont typeface="Arial" panose="020B0604020202020204" pitchFamily="34" charset="0"/>
              <a:buChar char="•"/>
            </a:pPr>
            <a:r>
              <a:rPr lang="en-GB" sz="2000" b="0" i="0" dirty="0">
                <a:solidFill>
                  <a:srgbClr val="242424"/>
                </a:solidFill>
                <a:effectLst/>
              </a:rPr>
              <a:t>Select the items you need and add them to your booking list.</a:t>
            </a:r>
          </a:p>
          <a:p>
            <a:pPr algn="l">
              <a:spcBef>
                <a:spcPts val="750"/>
              </a:spcBef>
              <a:spcAft>
                <a:spcPts val="750"/>
              </a:spcAft>
              <a:buFont typeface="Arial" panose="020B0604020202020204" pitchFamily="34" charset="0"/>
              <a:buChar char="•"/>
            </a:pPr>
            <a:r>
              <a:rPr lang="en-GB" sz="2000" b="0" i="0" dirty="0">
                <a:solidFill>
                  <a:srgbClr val="242424"/>
                </a:solidFill>
                <a:effectLst/>
              </a:rPr>
              <a:t>Confirm your booking and check for any specific instructions or collection detail</a:t>
            </a:r>
          </a:p>
        </p:txBody>
      </p:sp>
    </p:spTree>
    <p:extLst>
      <p:ext uri="{BB962C8B-B14F-4D97-AF65-F5344CB8AC3E}">
        <p14:creationId xmlns:p14="http://schemas.microsoft.com/office/powerpoint/2010/main" val="131976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61418-1F7E-EED5-347B-EBB19BE62BE7}"/>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66B64F89-188F-D452-FF93-F055DD37B602}"/>
              </a:ext>
            </a:extLst>
          </p:cNvPr>
          <p:cNvSpPr>
            <a:spLocks noGrp="1"/>
          </p:cNvSpPr>
          <p:nvPr>
            <p:ph type="sldNum" sz="quarter" idx="4"/>
          </p:nvPr>
        </p:nvSpPr>
        <p:spPr/>
        <p:txBody>
          <a:bodyPr/>
          <a:lstStyle/>
          <a:p>
            <a:fld id="{C8F61FBD-C20F-144D-9428-910BE9356B05}" type="slidenum">
              <a:rPr lang="en-US" smtClean="0"/>
              <a:pPr/>
              <a:t>8</a:t>
            </a:fld>
            <a:endParaRPr lang="en-US" dirty="0"/>
          </a:p>
        </p:txBody>
      </p:sp>
      <p:sp>
        <p:nvSpPr>
          <p:cNvPr id="7" name="TextBox 6">
            <a:extLst>
              <a:ext uri="{FF2B5EF4-FFF2-40B4-BE49-F238E27FC236}">
                <a16:creationId xmlns:a16="http://schemas.microsoft.com/office/drawing/2014/main" id="{EAC94C99-DF6F-42CA-34C2-E096A40B95F2}"/>
              </a:ext>
            </a:extLst>
          </p:cNvPr>
          <p:cNvSpPr txBox="1"/>
          <p:nvPr/>
        </p:nvSpPr>
        <p:spPr>
          <a:xfrm>
            <a:off x="1816769" y="635398"/>
            <a:ext cx="6136104" cy="3580467"/>
          </a:xfrm>
          <a:prstGeom prst="rect">
            <a:avLst/>
          </a:prstGeom>
          <a:noFill/>
        </p:spPr>
        <p:txBody>
          <a:bodyPr wrap="square">
            <a:spAutoFit/>
          </a:bodyPr>
          <a:lstStyle/>
          <a:p>
            <a:pPr algn="l">
              <a:buFont typeface="+mj-lt"/>
              <a:buAutoNum type="arabicPeriod"/>
            </a:pPr>
            <a:r>
              <a:rPr lang="en-GB" sz="2000" b="1" i="0" dirty="0">
                <a:solidFill>
                  <a:srgbClr val="242424"/>
                </a:solidFill>
                <a:effectLst/>
              </a:rPr>
              <a:t>E.g. Ordering Leaflets:</a:t>
            </a:r>
            <a:endParaRPr lang="en-GB" sz="2000" b="0" i="0" dirty="0">
              <a:solidFill>
                <a:srgbClr val="242424"/>
              </a:solidFill>
              <a:effectLst/>
            </a:endParaRPr>
          </a:p>
          <a:p>
            <a:pPr marL="742950" lvl="1" indent="-285750" algn="l">
              <a:spcBef>
                <a:spcPts val="750"/>
              </a:spcBef>
              <a:spcAft>
                <a:spcPts val="750"/>
              </a:spcAft>
              <a:buFont typeface="+mj-lt"/>
              <a:buAutoNum type="arabicPeriod"/>
            </a:pPr>
            <a:r>
              <a:rPr lang="en-GB" sz="2000" b="0" i="0" dirty="0">
                <a:solidFill>
                  <a:srgbClr val="242424"/>
                </a:solidFill>
                <a:effectLst/>
              </a:rPr>
              <a:t>Go to the 'Leaflets' section.</a:t>
            </a:r>
          </a:p>
          <a:p>
            <a:pPr marL="742950" lvl="1" indent="-285750" algn="l">
              <a:spcBef>
                <a:spcPts val="750"/>
              </a:spcBef>
              <a:spcAft>
                <a:spcPts val="750"/>
              </a:spcAft>
              <a:buFont typeface="+mj-lt"/>
              <a:buAutoNum type="arabicPeriod"/>
            </a:pPr>
            <a:r>
              <a:rPr lang="en-GB" sz="2000" b="0" i="0" dirty="0">
                <a:solidFill>
                  <a:srgbClr val="242424"/>
                </a:solidFill>
                <a:effectLst/>
              </a:rPr>
              <a:t>Choose the leaflets you want to order.</a:t>
            </a:r>
          </a:p>
          <a:p>
            <a:pPr marL="742950" lvl="1" indent="-285750" algn="l">
              <a:spcBef>
                <a:spcPts val="750"/>
              </a:spcBef>
              <a:spcAft>
                <a:spcPts val="750"/>
              </a:spcAft>
              <a:buFont typeface="+mj-lt"/>
              <a:buAutoNum type="arabicPeriod"/>
            </a:pPr>
            <a:r>
              <a:rPr lang="en-GB" sz="2000" b="0" i="0" dirty="0">
                <a:solidFill>
                  <a:srgbClr val="242424"/>
                </a:solidFill>
                <a:effectLst/>
              </a:rPr>
              <a:t>Specify the quantity and any other relevant details.</a:t>
            </a:r>
          </a:p>
          <a:p>
            <a:pPr marL="742950" lvl="1" indent="-285750" algn="l">
              <a:spcBef>
                <a:spcPts val="750"/>
              </a:spcBef>
              <a:spcAft>
                <a:spcPts val="750"/>
              </a:spcAft>
              <a:buFont typeface="+mj-lt"/>
              <a:buAutoNum type="arabicPeriod"/>
            </a:pPr>
            <a:r>
              <a:rPr lang="en-GB" sz="2000" b="0" i="0" dirty="0">
                <a:solidFill>
                  <a:srgbClr val="242424"/>
                </a:solidFill>
                <a:effectLst/>
              </a:rPr>
              <a:t>Submit your order and await confirmation. We can deliver to your nearest library or arrange for you to collect your items at a time that suits you.  </a:t>
            </a:r>
          </a:p>
        </p:txBody>
      </p:sp>
      <p:sp>
        <p:nvSpPr>
          <p:cNvPr id="8" name="TextBox 7">
            <a:extLst>
              <a:ext uri="{FF2B5EF4-FFF2-40B4-BE49-F238E27FC236}">
                <a16:creationId xmlns:a16="http://schemas.microsoft.com/office/drawing/2014/main" id="{D2E0AC05-DEC4-1C29-0C65-82DBBD0F35DA}"/>
              </a:ext>
            </a:extLst>
          </p:cNvPr>
          <p:cNvSpPr txBox="1"/>
          <p:nvPr/>
        </p:nvSpPr>
        <p:spPr>
          <a:xfrm>
            <a:off x="2098307" y="4215865"/>
            <a:ext cx="7700211" cy="1015663"/>
          </a:xfrm>
          <a:prstGeom prst="rect">
            <a:avLst/>
          </a:prstGeom>
          <a:noFill/>
        </p:spPr>
        <p:txBody>
          <a:bodyPr wrap="square" rtlCol="0">
            <a:spAutoFit/>
          </a:bodyPr>
          <a:lstStyle/>
          <a:p>
            <a:r>
              <a:rPr lang="en-GB" sz="2000" b="0" i="0" dirty="0">
                <a:solidFill>
                  <a:srgbClr val="242424"/>
                </a:solidFill>
                <a:effectLst/>
              </a:rPr>
              <a:t>This system is designed to streamline the process of accessing health promotion materials, making it easier for professionals and volunteers to support their communities effectively.</a:t>
            </a:r>
            <a:endParaRPr lang="en-GB" sz="2000" dirty="0"/>
          </a:p>
        </p:txBody>
      </p:sp>
    </p:spTree>
    <p:extLst>
      <p:ext uri="{BB962C8B-B14F-4D97-AF65-F5344CB8AC3E}">
        <p14:creationId xmlns:p14="http://schemas.microsoft.com/office/powerpoint/2010/main" val="385648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1F431-F293-5936-95A7-B4C6EBE8C8FD}"/>
              </a:ext>
            </a:extLst>
          </p:cNvPr>
          <p:cNvSpPr>
            <a:spLocks noGrp="1"/>
          </p:cNvSpPr>
          <p:nvPr>
            <p:ph type="dt" sz="half" idx="2"/>
          </p:nvPr>
        </p:nvSpPr>
        <p:spPr/>
        <p:txBody>
          <a:bodyPr/>
          <a:lstStyle/>
          <a:p>
            <a:fld id="{65457D9F-6EA0-2042-B631-B00C1917790A}" type="datetime1">
              <a:rPr lang="en-GB" smtClean="0"/>
              <a:pPr/>
              <a:t>28/03/2025</a:t>
            </a:fld>
            <a:endParaRPr lang="en-US" dirty="0"/>
          </a:p>
        </p:txBody>
      </p:sp>
      <p:sp>
        <p:nvSpPr>
          <p:cNvPr id="3" name="Slide Number Placeholder 2">
            <a:extLst>
              <a:ext uri="{FF2B5EF4-FFF2-40B4-BE49-F238E27FC236}">
                <a16:creationId xmlns:a16="http://schemas.microsoft.com/office/drawing/2014/main" id="{328C6D0F-D100-5F66-1AD0-ADC0321DEC64}"/>
              </a:ext>
            </a:extLst>
          </p:cNvPr>
          <p:cNvSpPr>
            <a:spLocks noGrp="1"/>
          </p:cNvSpPr>
          <p:nvPr>
            <p:ph type="sldNum" sz="quarter" idx="4"/>
          </p:nvPr>
        </p:nvSpPr>
        <p:spPr/>
        <p:txBody>
          <a:bodyPr/>
          <a:lstStyle/>
          <a:p>
            <a:fld id="{C8F61FBD-C20F-144D-9428-910BE9356B05}" type="slidenum">
              <a:rPr lang="en-US" smtClean="0"/>
              <a:pPr/>
              <a:t>9</a:t>
            </a:fld>
            <a:endParaRPr lang="en-US" dirty="0"/>
          </a:p>
        </p:txBody>
      </p:sp>
      <p:sp>
        <p:nvSpPr>
          <p:cNvPr id="4" name="Title 3">
            <a:extLst>
              <a:ext uri="{FF2B5EF4-FFF2-40B4-BE49-F238E27FC236}">
                <a16:creationId xmlns:a16="http://schemas.microsoft.com/office/drawing/2014/main" id="{FF2A6A36-5CA0-6A8A-76CC-51ED5B21CD88}"/>
              </a:ext>
            </a:extLst>
          </p:cNvPr>
          <p:cNvSpPr>
            <a:spLocks noGrp="1"/>
          </p:cNvSpPr>
          <p:nvPr>
            <p:ph type="ctrTitle"/>
          </p:nvPr>
        </p:nvSpPr>
        <p:spPr>
          <a:xfrm>
            <a:off x="992667" y="485884"/>
            <a:ext cx="6629400" cy="1089529"/>
          </a:xfrm>
        </p:spPr>
        <p:txBody>
          <a:bodyPr/>
          <a:lstStyle/>
          <a:p>
            <a:r>
              <a:rPr lang="en-GB" b="1" dirty="0">
                <a:solidFill>
                  <a:schemeClr val="bg1"/>
                </a:solidFill>
                <a:latin typeface="Arial" panose="020B0604020202020204" pitchFamily="34" charset="0"/>
                <a:cs typeface="Arial" panose="020B0604020202020204" pitchFamily="34" charset="0"/>
              </a:rPr>
              <a:t>Our Health Library borrowers…</a:t>
            </a:r>
            <a:endParaRPr lang="en-GB" dirty="0"/>
          </a:p>
        </p:txBody>
      </p:sp>
      <p:sp>
        <p:nvSpPr>
          <p:cNvPr id="8" name="TextBox 7">
            <a:extLst>
              <a:ext uri="{FF2B5EF4-FFF2-40B4-BE49-F238E27FC236}">
                <a16:creationId xmlns:a16="http://schemas.microsoft.com/office/drawing/2014/main" id="{1B49AFAE-5248-5450-8D5A-4BC3F418DA95}"/>
              </a:ext>
            </a:extLst>
          </p:cNvPr>
          <p:cNvSpPr txBox="1"/>
          <p:nvPr/>
        </p:nvSpPr>
        <p:spPr>
          <a:xfrm>
            <a:off x="992665" y="1575413"/>
            <a:ext cx="5242882" cy="4370427"/>
          </a:xfrm>
          <a:prstGeom prst="rect">
            <a:avLst/>
          </a:prstGeom>
          <a:noFill/>
        </p:spPr>
        <p:txBody>
          <a:bodyPr wrap="square" lIns="91440" tIns="45720" rIns="91440" bIns="45720" rtlCol="0" anchor="t">
            <a:spAutoFit/>
          </a:bodyPr>
          <a:lstStyle/>
          <a:p>
            <a:r>
              <a:rPr lang="en-GB" sz="2000" dirty="0"/>
              <a:t>The Stockton Public Health Information Library is funded by our local Public Health team. </a:t>
            </a:r>
          </a:p>
          <a:p>
            <a:endParaRPr lang="en-GB" sz="2000" dirty="0"/>
          </a:p>
          <a:p>
            <a:r>
              <a:rPr lang="en-GB" sz="2000" dirty="0"/>
              <a:t>It is a FREE service for anyone working to promote health and wellbeing across the Borough. </a:t>
            </a:r>
          </a:p>
          <a:p>
            <a:endParaRPr lang="en-GB" sz="2000" dirty="0"/>
          </a:p>
          <a:p>
            <a:r>
              <a:rPr lang="en-GB" sz="2000" dirty="0"/>
              <a:t>Current borrowers include GP surgeries and Pharmacies, Family Hubs, the Livewell Dementia Hub,  Workplace health champions &amp; advocates and school nurses.</a:t>
            </a:r>
            <a:endParaRPr lang="en-GB" sz="2000" dirty="0">
              <a:cs typeface="Calibri"/>
            </a:endParaRPr>
          </a:p>
          <a:p>
            <a:endParaRPr lang="en-GB" sz="2000" dirty="0">
              <a:solidFill>
                <a:schemeClr val="tx1">
                  <a:lumMod val="75000"/>
                  <a:lumOff val="25000"/>
                </a:schemeClr>
              </a:solidFill>
            </a:endParaRPr>
          </a:p>
          <a:p>
            <a:endParaRPr lang="en-GB" dirty="0"/>
          </a:p>
        </p:txBody>
      </p:sp>
      <p:pic>
        <p:nvPicPr>
          <p:cNvPr id="5" name="Picture 4" descr="A table with food on it&#10;&#10;Description automatically generated">
            <a:extLst>
              <a:ext uri="{FF2B5EF4-FFF2-40B4-BE49-F238E27FC236}">
                <a16:creationId xmlns:a16="http://schemas.microsoft.com/office/drawing/2014/main" id="{DF8EA5DD-BAF0-7DB9-3598-17F4F9487C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083359" y="1367028"/>
            <a:ext cx="2938145"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5046639"/>
      </p:ext>
    </p:extLst>
  </p:cSld>
  <p:clrMapOvr>
    <a:masterClrMapping/>
  </p:clrMapOvr>
</p:sld>
</file>

<file path=ppt/theme/theme1.xml><?xml version="1.0" encoding="utf-8"?>
<a:theme xmlns:a="http://schemas.openxmlformats.org/drawingml/2006/main" name="Office Theme">
  <a:themeElements>
    <a:clrScheme name="Stockton-on-Tees Borough Council">
      <a:dk1>
        <a:srgbClr val="000000"/>
      </a:dk1>
      <a:lt1>
        <a:srgbClr val="FFFFFF"/>
      </a:lt1>
      <a:dk2>
        <a:srgbClr val="0070BA"/>
      </a:dk2>
      <a:lt2>
        <a:srgbClr val="302783"/>
      </a:lt2>
      <a:accent1>
        <a:srgbClr val="681F79"/>
      </a:accent1>
      <a:accent2>
        <a:srgbClr val="E8308A"/>
      </a:accent2>
      <a:accent3>
        <a:srgbClr val="008344"/>
      </a:accent3>
      <a:accent4>
        <a:srgbClr val="C8D300"/>
      </a:accent4>
      <a:accent5>
        <a:srgbClr val="E84E0F"/>
      </a:accent5>
      <a:accent6>
        <a:srgbClr val="FBBA00"/>
      </a:accent6>
      <a:hlink>
        <a:srgbClr val="B3B3B3"/>
      </a:hlink>
      <a:folHlink>
        <a:srgbClr val="B3B3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D0C3288D02364B8EC2279B71D852EC" ma:contentTypeVersion="18" ma:contentTypeDescription="Create a new document." ma:contentTypeScope="" ma:versionID="b3eb9941072de619fcd82ac32d1590b7">
  <xsd:schema xmlns:xsd="http://www.w3.org/2001/XMLSchema" xmlns:xs="http://www.w3.org/2001/XMLSchema" xmlns:p="http://schemas.microsoft.com/office/2006/metadata/properties" xmlns:ns2="119ebf77-ef8f-41d6-b092-982a728135d7" xmlns:ns3="9a726f96-ff11-4d19-ac75-78ba2d7e57bd" targetNamespace="http://schemas.microsoft.com/office/2006/metadata/properties" ma:root="true" ma:fieldsID="7220f7290d3e3c86992c77cb6b0f2f7f" ns2:_="" ns3:_="">
    <xsd:import namespace="119ebf77-ef8f-41d6-b092-982a728135d7"/>
    <xsd:import namespace="9a726f96-ff11-4d19-ac75-78ba2d7e57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ebf77-ef8f-41d6-b092-982a72813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489c85-47dd-4194-b849-520c4dbced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26f96-ff11-4d19-ac75-78ba2d7e57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8366c9-b8d4-4ed0-8ce8-ccf1de884019}" ma:internalName="TaxCatchAll" ma:showField="CatchAllData" ma:web="9a726f96-ff11-4d19-ac75-78ba2d7e57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726f96-ff11-4d19-ac75-78ba2d7e57bd" xsi:nil="true"/>
    <lcf76f155ced4ddcb4097134ff3c332f xmlns="119ebf77-ef8f-41d6-b092-982a728135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068BAA-E19E-4589-AE9D-3CAD4893C29A}">
  <ds:schemaRefs>
    <ds:schemaRef ds:uri="http://schemas.microsoft.com/sharepoint/v3/contenttype/forms"/>
  </ds:schemaRefs>
</ds:datastoreItem>
</file>

<file path=customXml/itemProps2.xml><?xml version="1.0" encoding="utf-8"?>
<ds:datastoreItem xmlns:ds="http://schemas.openxmlformats.org/officeDocument/2006/customXml" ds:itemID="{5E7C050A-BD4E-4D97-9518-8FFEEA1A40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ebf77-ef8f-41d6-b092-982a728135d7"/>
    <ds:schemaRef ds:uri="9a726f96-ff11-4d19-ac75-78ba2d7e5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F4B34A-B16F-477B-9223-D6727DEFE562}">
  <ds:schemaRefs>
    <ds:schemaRef ds:uri="http://schemas.microsoft.com/office/2006/metadata/properties"/>
    <ds:schemaRef ds:uri="http://schemas.microsoft.com/office/infopath/2007/PartnerControls"/>
    <ds:schemaRef ds:uri="9a726f96-ff11-4d19-ac75-78ba2d7e57bd"/>
    <ds:schemaRef ds:uri="119ebf77-ef8f-41d6-b092-982a728135d7"/>
  </ds:schemaRefs>
</ds:datastoreItem>
</file>

<file path=docProps/app.xml><?xml version="1.0" encoding="utf-8"?>
<Properties xmlns="http://schemas.openxmlformats.org/officeDocument/2006/extended-properties" xmlns:vt="http://schemas.openxmlformats.org/officeDocument/2006/docPropsVTypes">
  <TotalTime>0</TotalTime>
  <Words>2119</Words>
  <Application>Microsoft Office PowerPoint</Application>
  <PresentationFormat>Widescreen</PresentationFormat>
  <Paragraphs>191</Paragraphs>
  <Slides>24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Courier New</vt:lpstr>
      <vt:lpstr>Google Sans</vt:lpstr>
      <vt:lpstr>Helvetica Neue</vt:lpstr>
      <vt:lpstr>Segoe UI</vt:lpstr>
      <vt:lpstr>Times New Roman</vt:lpstr>
      <vt:lpstr>Office Theme</vt:lpstr>
      <vt:lpstr>   Engaging Young People in Health Services. </vt:lpstr>
      <vt:lpstr>Overview</vt:lpstr>
      <vt:lpstr>STOCKTON PUBLIC HEALTH LIBRARY&amp; HPAC SERVICES</vt:lpstr>
      <vt:lpstr>The Public Health Resource Library</vt:lpstr>
      <vt:lpstr>How to access resources </vt:lpstr>
      <vt:lpstr>What does HPAC look like </vt:lpstr>
      <vt:lpstr>Step by Step </vt:lpstr>
      <vt:lpstr>PowerPoint Presentation</vt:lpstr>
      <vt:lpstr>Our Health Library borrowers…</vt:lpstr>
      <vt:lpstr>What can I find there?</vt:lpstr>
      <vt:lpstr>Borrowing suggestions </vt:lpstr>
      <vt:lpstr>Our borrowers ‘nudge’ the health messages out into the community …</vt:lpstr>
      <vt:lpstr>Importance of engaging young people in Stockton on Tees </vt:lpstr>
      <vt:lpstr>PowerPoint Presentation</vt:lpstr>
      <vt:lpstr>Success in engaging young people </vt:lpstr>
      <vt:lpstr>PowerPoint Presentation</vt:lpstr>
      <vt:lpstr>PowerPoint Presentation</vt:lpstr>
      <vt:lpstr>Success </vt:lpstr>
      <vt:lpstr>More brilliant work in collaboration with Stockton Riverside College</vt:lpstr>
      <vt:lpstr>Common Challenges</vt:lpstr>
      <vt:lpstr>PowerPoint Presentation</vt:lpstr>
      <vt:lpstr>PowerPoint Presentation</vt:lpstr>
      <vt:lpstr>Conclusion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Burt</dc:creator>
  <cp:lastModifiedBy>Kathryn Clapham</cp:lastModifiedBy>
  <cp:revision>32</cp:revision>
  <dcterms:created xsi:type="dcterms:W3CDTF">2020-03-19T10:16:24Z</dcterms:created>
  <dcterms:modified xsi:type="dcterms:W3CDTF">2025-03-28T13:41:05Z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2024-01-08T15:38:15Z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85e8c018-15c3-45d0-834e-71256b3937b2</vt:lpwstr>
  </property>
  <property fmtid="{D5CDD505-2E9C-101B-9397-08002B2CF9AE}" pid="8" name="MSIP_Label_b0959cb5-d6fa-43bd-af65-dd08ea55ea3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was classified as: OFFICIAL</vt:lpwstr>
  </property>
  <property fmtid="{D5CDD505-2E9C-101B-9397-08002B2CF9AE}" pid="11" name="ContentTypeId">
    <vt:lpwstr>0x01010092D0C3288D02364B8EC2279B71D852EC</vt:lpwstr>
  </property>
  <property fmtid="{D5CDD505-2E9C-101B-9397-08002B2CF9AE}" pid="12" name="MediaServiceImageTags">
    <vt:lpwstr/>
  </property>
</Properties>
</file>