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88" r:id="rId5"/>
    <p:sldId id="256" r:id="rId6"/>
    <p:sldId id="257" r:id="rId7"/>
    <p:sldId id="259" r:id="rId8"/>
    <p:sldId id="262" r:id="rId9"/>
    <p:sldId id="260" r:id="rId10"/>
  </p:sldIdLst>
  <p:sldSz cx="18288000" cy="10287000"/>
  <p:notesSz cx="6858000" cy="9144000"/>
  <p:embeddedFontLst>
    <p:embeddedFont>
      <p:font typeface="Poppins Bold" panose="00000800000000000000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Bold" panose="020B0703030403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F3620B-176A-4BEA-9C22-BBDEA63B2758}">
          <p14:sldIdLst>
            <p14:sldId id="288"/>
            <p14:sldId id="256"/>
            <p14:sldId id="257"/>
            <p14:sldId id="259"/>
            <p14:sldId id="262"/>
            <p14:sldId id="260"/>
          </p14:sldIdLst>
        </p14:section>
        <p14:section name="Untitled Section" id="{6A11B1C0-A883-4B60-8D58-68F76741D1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56BA9-DF04-43D5-8BD6-9987527D6BAB}" v="7" dt="2025-03-20T14:34:26.481"/>
    <p1510:client id="{84D2E5DC-1B52-44BD-BDED-B4F0484F5B9F}" v="3" dt="2025-03-20T15:04:4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4622" autoAdjust="0"/>
  </p:normalViewPr>
  <p:slideViewPr>
    <p:cSldViewPr>
      <p:cViewPr varScale="1">
        <p:scale>
          <a:sx n="50" d="100"/>
          <a:sy n="50" d="100"/>
        </p:scale>
        <p:origin x="49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Clapham" userId="006da015-7078-4972-b71b-4fc7e5f73198" providerId="ADAL" clId="{84D2E5DC-1B52-44BD-BDED-B4F0484F5B9F}"/>
    <pc:docChg chg="addSld modSld sldOrd">
      <pc:chgData name="Kathryn Clapham" userId="006da015-7078-4972-b71b-4fc7e5f73198" providerId="ADAL" clId="{84D2E5DC-1B52-44BD-BDED-B4F0484F5B9F}" dt="2025-03-20T15:03:31.382" v="2"/>
      <pc:docMkLst>
        <pc:docMk/>
      </pc:docMkLst>
      <pc:sldChg chg="add ord">
        <pc:chgData name="Kathryn Clapham" userId="006da015-7078-4972-b71b-4fc7e5f73198" providerId="ADAL" clId="{84D2E5DC-1B52-44BD-BDED-B4F0484F5B9F}" dt="2025-03-20T15:03:31.382" v="2"/>
        <pc:sldMkLst>
          <pc:docMk/>
          <pc:sldMk cId="1451202657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A31D-3030-4CD8-9F9B-AB7845D10C51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79432-AECA-430C-BFCF-5EAB8C627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6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arepeoplefirst.co.uk/" TargetMode="Externa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9E38E-742E-091A-46CB-491D06C4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9A6E-CE52-9422-5C74-2136FE3A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r="13872"/>
          <a:stretch/>
        </p:blipFill>
        <p:spPr>
          <a:xfrm>
            <a:off x="1028100" y="2709333"/>
            <a:ext cx="3263970" cy="4517251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E2A08199-799F-CCAA-B25C-E867828DA314}"/>
              </a:ext>
            </a:extLst>
          </p:cNvPr>
          <p:cNvSpPr/>
          <p:nvPr/>
        </p:nvSpPr>
        <p:spPr>
          <a:xfrm>
            <a:off x="13872294" y="524155"/>
            <a:ext cx="3745038" cy="872132"/>
          </a:xfrm>
          <a:custGeom>
            <a:avLst/>
            <a:gdLst/>
            <a:ahLst/>
            <a:cxnLst/>
            <a:rect l="l" t="t" r="r" b="b"/>
            <a:pathLst>
              <a:path w="3745038" h="872132">
                <a:moveTo>
                  <a:pt x="0" y="0"/>
                </a:moveTo>
                <a:lnTo>
                  <a:pt x="3745038" y="0"/>
                </a:lnTo>
                <a:lnTo>
                  <a:pt x="3745038" y="872132"/>
                </a:lnTo>
                <a:lnTo>
                  <a:pt x="0" y="872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 descr="P1031 HWE Brand project - PPT template - Footer.png">
            <a:extLst>
              <a:ext uri="{FF2B5EF4-FFF2-40B4-BE49-F238E27FC236}">
                <a16:creationId xmlns:a16="http://schemas.microsoft.com/office/drawing/2014/main" id="{4F13E9D0-65F3-D5FF-6CA9-D07C81C0CC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-22118" r="22118"/>
          <a:stretch/>
        </p:blipFill>
        <p:spPr>
          <a:xfrm>
            <a:off x="5741804" y="9028202"/>
            <a:ext cx="12546196" cy="126641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E4EC67-0D01-3B29-B4BD-99C62688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58" y="9373119"/>
            <a:ext cx="5006342" cy="698683"/>
          </a:xfrm>
        </p:spPr>
        <p:txBody>
          <a:bodyPr/>
          <a:lstStyle/>
          <a:p>
            <a:pPr algn="l"/>
            <a:r>
              <a:rPr lang="en-GB" sz="2000" b="1" dirty="0">
                <a:solidFill>
                  <a:schemeClr val="bg1"/>
                </a:solidFill>
              </a:rPr>
              <a:t>Healthwatch Stockton-on-Tees Annual Event</a:t>
            </a:r>
          </a:p>
          <a:p>
            <a:pPr algn="l"/>
            <a:r>
              <a:rPr lang="en-GB" sz="2000" b="1" noProof="0" dirty="0">
                <a:solidFill>
                  <a:schemeClr val="bg1"/>
                </a:solidFill>
              </a:rPr>
              <a:t>March 2025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480BB4D-7BC6-466C-45F0-417359649833}"/>
              </a:ext>
            </a:extLst>
          </p:cNvPr>
          <p:cNvSpPr/>
          <p:nvPr/>
        </p:nvSpPr>
        <p:spPr>
          <a:xfrm rot="15543693">
            <a:off x="13210656" y="4339617"/>
            <a:ext cx="12488855" cy="13157407"/>
          </a:xfrm>
          <a:prstGeom prst="arc">
            <a:avLst/>
          </a:prstGeom>
          <a:ln w="92075">
            <a:solidFill>
              <a:srgbClr val="84BD00">
                <a:alpha val="2588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sitting on a staircase&#10;&#10;AI-generated content may be incorrect.">
            <a:extLst>
              <a:ext uri="{FF2B5EF4-FFF2-40B4-BE49-F238E27FC236}">
                <a16:creationId xmlns:a16="http://schemas.microsoft.com/office/drawing/2014/main" id="{719D7788-78CF-A155-EAF9-F05C2D6CD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4031"/>
          <a:stretch/>
        </p:blipFill>
        <p:spPr>
          <a:xfrm>
            <a:off x="1011167" y="2705100"/>
            <a:ext cx="3263971" cy="4519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15F430-2731-4303-E83B-364FA6A5F02C}"/>
              </a:ext>
            </a:extLst>
          </p:cNvPr>
          <p:cNvSpPr txBox="1"/>
          <p:nvPr/>
        </p:nvSpPr>
        <p:spPr>
          <a:xfrm>
            <a:off x="5105400" y="3232243"/>
            <a:ext cx="1181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Lindsay Graham: Lancashire &amp; South Cumbria Director</a:t>
            </a:r>
          </a:p>
          <a:p>
            <a:r>
              <a: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People First</a:t>
            </a:r>
          </a:p>
          <a:p>
            <a:endParaRPr lang="en-US" sz="28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Advocacy Support</a:t>
            </a:r>
          </a:p>
          <a:p>
            <a:endParaRPr lang="en-GB" dirty="0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57767DC-DF72-BAC1-A2D8-668729A2D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0" y="557071"/>
            <a:ext cx="2924564" cy="9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492382">
            <a:off x="15814484" y="-9269971"/>
            <a:ext cx="8844937" cy="16563904"/>
            <a:chOff x="0" y="0"/>
            <a:chExt cx="2329531" cy="4362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531" cy="4362510"/>
            </a:xfrm>
            <a:custGeom>
              <a:avLst/>
              <a:gdLst/>
              <a:ahLst/>
              <a:cxnLst/>
              <a:rect l="l" t="t" r="r" b="b"/>
              <a:pathLst>
                <a:path w="2329531" h="4362510">
                  <a:moveTo>
                    <a:pt x="0" y="0"/>
                  </a:moveTo>
                  <a:lnTo>
                    <a:pt x="2329531" y="0"/>
                  </a:lnTo>
                  <a:lnTo>
                    <a:pt x="2329531" y="4362510"/>
                  </a:lnTo>
                  <a:lnTo>
                    <a:pt x="0" y="4362510"/>
                  </a:lnTo>
                  <a:close/>
                </a:path>
              </a:pathLst>
            </a:custGeom>
            <a:solidFill>
              <a:srgbClr val="FDC3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329531" cy="4352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492382">
            <a:off x="10347041" y="2265933"/>
            <a:ext cx="8844937" cy="16563904"/>
            <a:chOff x="0" y="0"/>
            <a:chExt cx="2329531" cy="4362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9531" cy="4362510"/>
            </a:xfrm>
            <a:custGeom>
              <a:avLst/>
              <a:gdLst/>
              <a:ahLst/>
              <a:cxnLst/>
              <a:rect l="l" t="t" r="r" b="b"/>
              <a:pathLst>
                <a:path w="2329531" h="4362510">
                  <a:moveTo>
                    <a:pt x="0" y="0"/>
                  </a:moveTo>
                  <a:lnTo>
                    <a:pt x="2329531" y="0"/>
                  </a:lnTo>
                  <a:lnTo>
                    <a:pt x="2329531" y="4362510"/>
                  </a:lnTo>
                  <a:lnTo>
                    <a:pt x="0" y="4362510"/>
                  </a:lnTo>
                  <a:close/>
                </a:path>
              </a:pathLst>
            </a:custGeom>
            <a:solidFill>
              <a:srgbClr val="00C7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2329531" cy="4352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2681" y="2345013"/>
            <a:ext cx="13053382" cy="239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72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Tees Independent Advocacy Hub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7553" y="4879376"/>
            <a:ext cx="7377229" cy="95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b="1" dirty="0">
                <a:solidFill>
                  <a:srgbClr val="00C7B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Stockton-on-Tees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249122" y="6311819"/>
            <a:ext cx="2794921" cy="2945542"/>
            <a:chOff x="0" y="0"/>
            <a:chExt cx="812800" cy="8566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56602"/>
            </a:xfrm>
            <a:custGeom>
              <a:avLst/>
              <a:gdLst/>
              <a:ahLst/>
              <a:cxnLst/>
              <a:rect l="l" t="t" r="r" b="b"/>
              <a:pathLst>
                <a:path w="812800" h="856602">
                  <a:moveTo>
                    <a:pt x="0" y="0"/>
                  </a:moveTo>
                  <a:lnTo>
                    <a:pt x="812800" y="0"/>
                  </a:lnTo>
                  <a:lnTo>
                    <a:pt x="812800" y="856602"/>
                  </a:lnTo>
                  <a:lnTo>
                    <a:pt x="0" y="856602"/>
                  </a:lnTo>
                  <a:close/>
                </a:path>
              </a:pathLst>
            </a:custGeom>
            <a:solidFill>
              <a:srgbClr val="870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47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9122" y="6311349"/>
            <a:ext cx="1865143" cy="2946481"/>
            <a:chOff x="0" y="0"/>
            <a:chExt cx="2486857" cy="392864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26118" r="26118"/>
            <a:stretch>
              <a:fillRect/>
            </a:stretch>
          </p:blipFill>
          <p:spPr>
            <a:xfrm>
              <a:off x="0" y="0"/>
              <a:ext cx="2486857" cy="3928642"/>
            </a:xfrm>
            <a:prstGeom prst="rect">
              <a:avLst/>
            </a:prstGeom>
          </p:spPr>
        </p:pic>
      </p:grpSp>
      <p:sp>
        <p:nvSpPr>
          <p:cNvPr id="16" name="Freeform 16"/>
          <p:cNvSpPr/>
          <p:nvPr/>
        </p:nvSpPr>
        <p:spPr>
          <a:xfrm>
            <a:off x="1312992" y="6311349"/>
            <a:ext cx="5746352" cy="2946481"/>
          </a:xfrm>
          <a:custGeom>
            <a:avLst/>
            <a:gdLst/>
            <a:ahLst/>
            <a:cxnLst/>
            <a:rect l="l" t="t" r="r" b="b"/>
            <a:pathLst>
              <a:path w="5746352" h="2946481">
                <a:moveTo>
                  <a:pt x="0" y="0"/>
                </a:moveTo>
                <a:lnTo>
                  <a:pt x="5746352" y="0"/>
                </a:lnTo>
                <a:lnTo>
                  <a:pt x="5746352" y="2946481"/>
                </a:lnTo>
                <a:lnTo>
                  <a:pt x="0" y="2946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502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9304043" y="6311819"/>
            <a:ext cx="1590427" cy="2946481"/>
            <a:chOff x="0" y="0"/>
            <a:chExt cx="2120570" cy="3928642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32040" r="32040"/>
            <a:stretch>
              <a:fillRect/>
            </a:stretch>
          </p:blipFill>
          <p:spPr>
            <a:xfrm>
              <a:off x="0" y="0"/>
              <a:ext cx="2120570" cy="3928642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3421079" y="6311819"/>
            <a:ext cx="661369" cy="2945542"/>
            <a:chOff x="0" y="0"/>
            <a:chExt cx="192335" cy="8566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2335" cy="856602"/>
            </a:xfrm>
            <a:custGeom>
              <a:avLst/>
              <a:gdLst/>
              <a:ahLst/>
              <a:cxnLst/>
              <a:rect l="l" t="t" r="r" b="b"/>
              <a:pathLst>
                <a:path w="192335" h="856602">
                  <a:moveTo>
                    <a:pt x="0" y="0"/>
                  </a:moveTo>
                  <a:lnTo>
                    <a:pt x="192335" y="0"/>
                  </a:lnTo>
                  <a:lnTo>
                    <a:pt x="192335" y="856602"/>
                  </a:lnTo>
                  <a:lnTo>
                    <a:pt x="0" y="856602"/>
                  </a:lnTo>
                  <a:close/>
                </a:path>
              </a:pathLst>
            </a:custGeom>
            <a:solidFill>
              <a:srgbClr val="FF671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192335" cy="847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776728" y="6310879"/>
            <a:ext cx="2801010" cy="2946481"/>
            <a:chOff x="0" y="0"/>
            <a:chExt cx="3734680" cy="392864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 l="7279" r="29345"/>
            <a:stretch>
              <a:fillRect/>
            </a:stretch>
          </p:blipFill>
          <p:spPr>
            <a:xfrm>
              <a:off x="0" y="0"/>
              <a:ext cx="3734680" cy="392864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3881658" y="6311349"/>
            <a:ext cx="1790675" cy="2946481"/>
            <a:chOff x="0" y="0"/>
            <a:chExt cx="2387567" cy="392864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/>
            <a:srcRect l="29779" r="29779"/>
            <a:stretch>
              <a:fillRect/>
            </a:stretch>
          </p:blipFill>
          <p:spPr>
            <a:xfrm>
              <a:off x="0" y="0"/>
              <a:ext cx="2387567" cy="3928642"/>
            </a:xfrm>
            <a:prstGeom prst="rect">
              <a:avLst/>
            </a:prstGeom>
          </p:spPr>
        </p:pic>
      </p:grpSp>
      <p:sp>
        <p:nvSpPr>
          <p:cNvPr id="26" name="Freeform 26"/>
          <p:cNvSpPr/>
          <p:nvPr/>
        </p:nvSpPr>
        <p:spPr>
          <a:xfrm>
            <a:off x="14784818" y="807828"/>
            <a:ext cx="2757202" cy="871578"/>
          </a:xfrm>
          <a:custGeom>
            <a:avLst/>
            <a:gdLst/>
            <a:ahLst/>
            <a:cxnLst/>
            <a:rect l="l" t="t" r="r" b="b"/>
            <a:pathLst>
              <a:path w="2757202" h="871578">
                <a:moveTo>
                  <a:pt x="0" y="0"/>
                </a:moveTo>
                <a:lnTo>
                  <a:pt x="2757203" y="0"/>
                </a:lnTo>
                <a:lnTo>
                  <a:pt x="2757203" y="871577"/>
                </a:lnTo>
                <a:lnTo>
                  <a:pt x="0" y="87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617760">
            <a:off x="-1051358" y="-8939202"/>
            <a:ext cx="8852578" cy="14472737"/>
            <a:chOff x="0" y="0"/>
            <a:chExt cx="2331543" cy="3811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1543" cy="3811750"/>
            </a:xfrm>
            <a:custGeom>
              <a:avLst/>
              <a:gdLst/>
              <a:ahLst/>
              <a:cxnLst/>
              <a:rect l="l" t="t" r="r" b="b"/>
              <a:pathLst>
                <a:path w="2331543" h="3811750">
                  <a:moveTo>
                    <a:pt x="0" y="0"/>
                  </a:moveTo>
                  <a:lnTo>
                    <a:pt x="2331543" y="0"/>
                  </a:lnTo>
                  <a:lnTo>
                    <a:pt x="2331543" y="3811750"/>
                  </a:lnTo>
                  <a:lnTo>
                    <a:pt x="0" y="3811750"/>
                  </a:lnTo>
                  <a:close/>
                </a:path>
              </a:pathLst>
            </a:custGeom>
            <a:solidFill>
              <a:srgbClr val="FF671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331543" cy="3802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0050" y="2029140"/>
            <a:ext cx="3659898" cy="3614580"/>
            <a:chOff x="0" y="0"/>
            <a:chExt cx="4879865" cy="48194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4686" r="24686"/>
            <a:stretch>
              <a:fillRect/>
            </a:stretch>
          </p:blipFill>
          <p:spPr>
            <a:xfrm>
              <a:off x="0" y="0"/>
              <a:ext cx="4879865" cy="4819440"/>
            </a:xfrm>
            <a:prstGeom prst="rect">
              <a:avLst/>
            </a:prstGeom>
          </p:spPr>
        </p:pic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400000">
            <a:off x="4589948" y="2029140"/>
            <a:ext cx="3614580" cy="361458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 rot="540000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6350000" y="0"/>
                  </a:lnTo>
                  <a:lnTo>
                    <a:pt x="0" y="0"/>
                  </a:lnTo>
                  <a:cubicBezTo>
                    <a:pt x="0" y="3506470"/>
                    <a:pt x="2843530" y="6350000"/>
                    <a:pt x="6350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496" r="-5307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5100089" y="531537"/>
            <a:ext cx="2636826" cy="872102"/>
          </a:xfrm>
          <a:custGeom>
            <a:avLst/>
            <a:gdLst/>
            <a:ahLst/>
            <a:cxnLst/>
            <a:rect l="l" t="t" r="r" b="b"/>
            <a:pathLst>
              <a:path w="2636826" h="872102">
                <a:moveTo>
                  <a:pt x="0" y="0"/>
                </a:moveTo>
                <a:lnTo>
                  <a:pt x="2636827" y="0"/>
                </a:lnTo>
                <a:lnTo>
                  <a:pt x="2636827" y="872102"/>
                </a:lnTo>
                <a:lnTo>
                  <a:pt x="0" y="872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792827" y="1045658"/>
            <a:ext cx="811718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1"/>
              </a:lnSpc>
            </a:pPr>
            <a:r>
              <a:rPr lang="en-US" sz="54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What is Independent </a:t>
            </a:r>
          </a:p>
          <a:p>
            <a:pPr algn="l"/>
            <a:r>
              <a:rPr lang="en-US" sz="54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Advocacy?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644328" y="3506443"/>
            <a:ext cx="9909644" cy="7090274"/>
            <a:chOff x="0" y="0"/>
            <a:chExt cx="2609947" cy="16006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09947" cy="1600699"/>
            </a:xfrm>
            <a:custGeom>
              <a:avLst/>
              <a:gdLst/>
              <a:ahLst/>
              <a:cxnLst/>
              <a:rect l="l" t="t" r="r" b="b"/>
              <a:pathLst>
                <a:path w="2609947" h="1600699">
                  <a:moveTo>
                    <a:pt x="0" y="0"/>
                  </a:moveTo>
                  <a:lnTo>
                    <a:pt x="2609947" y="0"/>
                  </a:lnTo>
                  <a:lnTo>
                    <a:pt x="2609947" y="1600699"/>
                  </a:lnTo>
                  <a:lnTo>
                    <a:pt x="0" y="1600699"/>
                  </a:lnTo>
                  <a:close/>
                </a:path>
              </a:pathLst>
            </a:custGeom>
            <a:solidFill>
              <a:srgbClr val="3B3C43">
                <a:alpha val="588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2609947" cy="1591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85922" y="4191590"/>
            <a:ext cx="7651305" cy="509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people to: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Speak up for themselves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Uphold their rights and choices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Navigate processes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information and services that can support them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 people what is important to them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 rot="-10800000">
            <a:off x="4589948" y="5643720"/>
            <a:ext cx="3614580" cy="361458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 rot="-1080000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0" y="0"/>
                  </a:ln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close/>
                </a:path>
              </a:pathLst>
            </a:custGeom>
            <a:blipFill>
              <a:blip r:embed="rId5"/>
              <a:stretch>
                <a:fillRect l="-4836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028954" y="5621061"/>
            <a:ext cx="3659898" cy="3659898"/>
          </a:xfrm>
          <a:custGeom>
            <a:avLst/>
            <a:gdLst/>
            <a:ahLst/>
            <a:cxnLst/>
            <a:rect l="l" t="t" r="r" b="b"/>
            <a:pathLst>
              <a:path w="3659898" h="3659898">
                <a:moveTo>
                  <a:pt x="0" y="0"/>
                </a:moveTo>
                <a:lnTo>
                  <a:pt x="3659898" y="0"/>
                </a:lnTo>
                <a:lnTo>
                  <a:pt x="3659898" y="3659898"/>
                </a:lnTo>
                <a:lnTo>
                  <a:pt x="0" y="3659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5127303" y="3286019"/>
            <a:ext cx="4155164" cy="2130589"/>
          </a:xfrm>
          <a:custGeom>
            <a:avLst/>
            <a:gdLst/>
            <a:ahLst/>
            <a:cxnLst/>
            <a:rect l="l" t="t" r="r" b="b"/>
            <a:pathLst>
              <a:path w="4155164" h="2130589">
                <a:moveTo>
                  <a:pt x="0" y="0"/>
                </a:moveTo>
                <a:lnTo>
                  <a:pt x="4155165" y="0"/>
                </a:lnTo>
                <a:lnTo>
                  <a:pt x="4155165" y="2130589"/>
                </a:lnTo>
                <a:lnTo>
                  <a:pt x="0" y="213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95024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617760">
            <a:off x="-1051358" y="-8939202"/>
            <a:ext cx="8852578" cy="14472737"/>
            <a:chOff x="0" y="0"/>
            <a:chExt cx="2331543" cy="3811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1543" cy="3811750"/>
            </a:xfrm>
            <a:custGeom>
              <a:avLst/>
              <a:gdLst/>
              <a:ahLst/>
              <a:cxnLst/>
              <a:rect l="l" t="t" r="r" b="b"/>
              <a:pathLst>
                <a:path w="2331543" h="3811750">
                  <a:moveTo>
                    <a:pt x="0" y="0"/>
                  </a:moveTo>
                  <a:lnTo>
                    <a:pt x="2331543" y="0"/>
                  </a:lnTo>
                  <a:lnTo>
                    <a:pt x="2331543" y="3811750"/>
                  </a:lnTo>
                  <a:lnTo>
                    <a:pt x="0" y="3811750"/>
                  </a:lnTo>
                  <a:close/>
                </a:path>
              </a:pathLst>
            </a:custGeom>
            <a:solidFill>
              <a:srgbClr val="00C7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331543" cy="3802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13231" y="7305030"/>
            <a:ext cx="3261827" cy="0"/>
          </a:xfrm>
          <a:prstGeom prst="line">
            <a:avLst/>
          </a:prstGeom>
          <a:ln w="28575" cap="flat">
            <a:solidFill>
              <a:srgbClr val="FDC3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5882173" y="7319682"/>
            <a:ext cx="3261827" cy="0"/>
          </a:xfrm>
          <a:prstGeom prst="line">
            <a:avLst/>
          </a:prstGeom>
          <a:ln w="28575" cap="flat">
            <a:solidFill>
              <a:srgbClr val="8700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10215446" y="7319682"/>
            <a:ext cx="3261827" cy="0"/>
          </a:xfrm>
          <a:prstGeom prst="line">
            <a:avLst/>
          </a:prstGeom>
          <a:ln w="28575" cap="flat">
            <a:solidFill>
              <a:srgbClr val="E638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4775293" y="807303"/>
            <a:ext cx="2636826" cy="872102"/>
          </a:xfrm>
          <a:custGeom>
            <a:avLst/>
            <a:gdLst/>
            <a:ahLst/>
            <a:cxnLst/>
            <a:rect l="l" t="t" r="r" b="b"/>
            <a:pathLst>
              <a:path w="2636826" h="872102">
                <a:moveTo>
                  <a:pt x="0" y="0"/>
                </a:moveTo>
                <a:lnTo>
                  <a:pt x="2636827" y="0"/>
                </a:lnTo>
                <a:lnTo>
                  <a:pt x="2636827" y="872102"/>
                </a:lnTo>
                <a:lnTo>
                  <a:pt x="0" y="87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12992" y="4428405"/>
            <a:ext cx="2789218" cy="1430190"/>
          </a:xfrm>
          <a:custGeom>
            <a:avLst/>
            <a:gdLst/>
            <a:ahLst/>
            <a:cxnLst/>
            <a:rect l="l" t="t" r="r" b="b"/>
            <a:pathLst>
              <a:path w="2789218" h="1430190">
                <a:moveTo>
                  <a:pt x="0" y="0"/>
                </a:moveTo>
                <a:lnTo>
                  <a:pt x="2789217" y="0"/>
                </a:lnTo>
                <a:lnTo>
                  <a:pt x="2789217" y="1430190"/>
                </a:lnTo>
                <a:lnTo>
                  <a:pt x="0" y="1430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50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136284" y="4442721"/>
            <a:ext cx="2789218" cy="1430190"/>
          </a:xfrm>
          <a:custGeom>
            <a:avLst/>
            <a:gdLst/>
            <a:ahLst/>
            <a:cxnLst/>
            <a:rect l="l" t="t" r="r" b="b"/>
            <a:pathLst>
              <a:path w="2789218" h="1430190">
                <a:moveTo>
                  <a:pt x="0" y="0"/>
                </a:moveTo>
                <a:lnTo>
                  <a:pt x="2789218" y="0"/>
                </a:lnTo>
                <a:lnTo>
                  <a:pt x="2789218" y="1430191"/>
                </a:lnTo>
                <a:lnTo>
                  <a:pt x="0" y="14301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50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964353" y="4032343"/>
            <a:ext cx="2789218" cy="2029156"/>
          </a:xfrm>
          <a:custGeom>
            <a:avLst/>
            <a:gdLst/>
            <a:ahLst/>
            <a:cxnLst/>
            <a:rect l="l" t="t" r="r" b="b"/>
            <a:pathLst>
              <a:path w="2789218" h="2029156">
                <a:moveTo>
                  <a:pt x="0" y="0"/>
                </a:moveTo>
                <a:lnTo>
                  <a:pt x="2789218" y="0"/>
                </a:lnTo>
                <a:lnTo>
                  <a:pt x="2789218" y="2029156"/>
                </a:lnTo>
                <a:lnTo>
                  <a:pt x="0" y="2029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312992" y="2549636"/>
            <a:ext cx="13879952" cy="96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80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Our Offer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2992" y="6183044"/>
            <a:ext cx="3262066" cy="95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28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Care Act Advocacy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2992" y="7565557"/>
            <a:ext cx="3262066" cy="2469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people through needs assessments, care reviews and safeguarding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30251" y="6220364"/>
            <a:ext cx="326182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Independent Mental Capacity Advocacy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4755" y="7616808"/>
            <a:ext cx="3261827" cy="246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people who have been assessed as lacking capacity to make specific decisions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21419" y="6182948"/>
            <a:ext cx="326182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Independent Mental Health Advocacy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1117" y="7616808"/>
            <a:ext cx="3261827" cy="19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people who have been sectioned under the Mental Health Act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9FC86BC-4494-E6FD-3030-2A3B652E1F3F}"/>
              </a:ext>
            </a:extLst>
          </p:cNvPr>
          <p:cNvSpPr/>
          <p:nvPr/>
        </p:nvSpPr>
        <p:spPr>
          <a:xfrm>
            <a:off x="14462792" y="3931599"/>
            <a:ext cx="2789218" cy="2029156"/>
          </a:xfrm>
          <a:custGeom>
            <a:avLst/>
            <a:gdLst/>
            <a:ahLst/>
            <a:cxnLst/>
            <a:rect l="l" t="t" r="r" b="b"/>
            <a:pathLst>
              <a:path w="2789218" h="2029156">
                <a:moveTo>
                  <a:pt x="0" y="0"/>
                </a:moveTo>
                <a:lnTo>
                  <a:pt x="2789218" y="0"/>
                </a:lnTo>
                <a:lnTo>
                  <a:pt x="2789218" y="2029156"/>
                </a:lnTo>
                <a:lnTo>
                  <a:pt x="0" y="2029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0836296C-2C1A-A0C8-322F-3E66ECC5DF0B}"/>
              </a:ext>
            </a:extLst>
          </p:cNvPr>
          <p:cNvSpPr/>
          <p:nvPr/>
        </p:nvSpPr>
        <p:spPr>
          <a:xfrm>
            <a:off x="14462792" y="7240686"/>
            <a:ext cx="3261827" cy="0"/>
          </a:xfrm>
          <a:prstGeom prst="line">
            <a:avLst/>
          </a:prstGeom>
          <a:ln w="28575" cap="flat">
            <a:solidFill>
              <a:srgbClr val="8700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AAD08A7A-F56C-A68C-1117-E010E7FCF9EC}"/>
              </a:ext>
            </a:extLst>
          </p:cNvPr>
          <p:cNvSpPr txBox="1"/>
          <p:nvPr/>
        </p:nvSpPr>
        <p:spPr>
          <a:xfrm>
            <a:off x="14612587" y="6013091"/>
            <a:ext cx="3261827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Independent General Advocacy</a:t>
            </a:r>
          </a:p>
          <a:p>
            <a:pPr algn="l"/>
            <a:endParaRPr lang="en-US" sz="2800" b="1" dirty="0">
              <a:solidFill>
                <a:srgbClr val="3B3C43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E7938C7-6F0D-28BF-53B4-C4EC1687137C}"/>
              </a:ext>
            </a:extLst>
          </p:cNvPr>
          <p:cNvSpPr txBox="1"/>
          <p:nvPr/>
        </p:nvSpPr>
        <p:spPr>
          <a:xfrm>
            <a:off x="14462791" y="7675436"/>
            <a:ext cx="3261827" cy="19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people with a health or social care need on general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84818" y="807828"/>
            <a:ext cx="2757202" cy="871578"/>
          </a:xfrm>
          <a:custGeom>
            <a:avLst/>
            <a:gdLst/>
            <a:ahLst/>
            <a:cxnLst/>
            <a:rect l="l" t="t" r="r" b="b"/>
            <a:pathLst>
              <a:path w="2757202" h="871578">
                <a:moveTo>
                  <a:pt x="0" y="0"/>
                </a:moveTo>
                <a:lnTo>
                  <a:pt x="2757203" y="0"/>
                </a:lnTo>
                <a:lnTo>
                  <a:pt x="2757203" y="871577"/>
                </a:lnTo>
                <a:lnTo>
                  <a:pt x="0" y="87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529557" y="-268174"/>
            <a:ext cx="10758443" cy="11314275"/>
          </a:xfrm>
          <a:custGeom>
            <a:avLst/>
            <a:gdLst/>
            <a:ahLst/>
            <a:cxnLst/>
            <a:rect l="l" t="t" r="r" b="b"/>
            <a:pathLst>
              <a:path w="10758443" h="11314275">
                <a:moveTo>
                  <a:pt x="0" y="0"/>
                </a:moveTo>
                <a:lnTo>
                  <a:pt x="10758443" y="0"/>
                </a:lnTo>
                <a:lnTo>
                  <a:pt x="10758443" y="11314275"/>
                </a:lnTo>
                <a:lnTo>
                  <a:pt x="0" y="11314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872" r="-44031" b="-1280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35094" y="1663077"/>
            <a:ext cx="81153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Where we 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4120745"/>
            <a:ext cx="6670438" cy="451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Stockton-on-Tees </a:t>
            </a:r>
          </a:p>
          <a:p>
            <a:pPr marL="518160" lvl="1" indent="-25908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Hartlepool</a:t>
            </a:r>
          </a:p>
          <a:p>
            <a:pPr marL="518160" lvl="1" indent="-25908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Middlesbrough</a:t>
            </a:r>
          </a:p>
          <a:p>
            <a:pPr marL="518160" lvl="1" indent="-25908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Yorkshire</a:t>
            </a:r>
          </a:p>
          <a:p>
            <a:pPr marL="518160" lvl="1" indent="-25908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Redcar and Cleveland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617760">
            <a:off x="9614655" y="4954316"/>
            <a:ext cx="8852578" cy="14472737"/>
            <a:chOff x="0" y="0"/>
            <a:chExt cx="2331543" cy="3811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1543" cy="3811750"/>
            </a:xfrm>
            <a:custGeom>
              <a:avLst/>
              <a:gdLst/>
              <a:ahLst/>
              <a:cxnLst/>
              <a:rect l="l" t="t" r="r" b="b"/>
              <a:pathLst>
                <a:path w="2331543" h="3811750">
                  <a:moveTo>
                    <a:pt x="0" y="0"/>
                  </a:moveTo>
                  <a:lnTo>
                    <a:pt x="2331543" y="0"/>
                  </a:lnTo>
                  <a:lnTo>
                    <a:pt x="2331543" y="3811750"/>
                  </a:lnTo>
                  <a:lnTo>
                    <a:pt x="0" y="3811750"/>
                  </a:lnTo>
                  <a:close/>
                </a:path>
              </a:pathLst>
            </a:custGeom>
            <a:solidFill>
              <a:srgbClr val="FDC3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331543" cy="3802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479255">
            <a:off x="-3393514" y="2430044"/>
            <a:ext cx="8844937" cy="16563904"/>
            <a:chOff x="0" y="0"/>
            <a:chExt cx="2329531" cy="4362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9531" cy="4362510"/>
            </a:xfrm>
            <a:custGeom>
              <a:avLst/>
              <a:gdLst/>
              <a:ahLst/>
              <a:cxnLst/>
              <a:rect l="l" t="t" r="r" b="b"/>
              <a:pathLst>
                <a:path w="2329531" h="4362510">
                  <a:moveTo>
                    <a:pt x="0" y="0"/>
                  </a:moveTo>
                  <a:lnTo>
                    <a:pt x="2329531" y="0"/>
                  </a:lnTo>
                  <a:lnTo>
                    <a:pt x="2329531" y="4362510"/>
                  </a:lnTo>
                  <a:lnTo>
                    <a:pt x="0" y="4362510"/>
                  </a:lnTo>
                  <a:close/>
                </a:path>
              </a:pathLst>
            </a:custGeom>
            <a:solidFill>
              <a:srgbClr val="00C7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2329531" cy="4352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76790" y="1871860"/>
            <a:ext cx="8734420" cy="95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b="1" dirty="0">
                <a:solidFill>
                  <a:srgbClr val="3B3C4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How to get in touch?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4252346"/>
            <a:ext cx="17259300" cy="5086534"/>
            <a:chOff x="0" y="0"/>
            <a:chExt cx="4545659" cy="13396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659" cy="1339663"/>
            </a:xfrm>
            <a:custGeom>
              <a:avLst/>
              <a:gdLst/>
              <a:ahLst/>
              <a:cxnLst/>
              <a:rect l="l" t="t" r="r" b="b"/>
              <a:pathLst>
                <a:path w="4545659" h="1339663">
                  <a:moveTo>
                    <a:pt x="0" y="0"/>
                  </a:moveTo>
                  <a:lnTo>
                    <a:pt x="4545659" y="0"/>
                  </a:lnTo>
                  <a:lnTo>
                    <a:pt x="4545659" y="1339663"/>
                  </a:lnTo>
                  <a:lnTo>
                    <a:pt x="0" y="1339663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4545659" cy="1330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775293" y="807303"/>
            <a:ext cx="2636826" cy="872102"/>
          </a:xfrm>
          <a:custGeom>
            <a:avLst/>
            <a:gdLst/>
            <a:ahLst/>
            <a:cxnLst/>
            <a:rect l="l" t="t" r="r" b="b"/>
            <a:pathLst>
              <a:path w="2636826" h="872102">
                <a:moveTo>
                  <a:pt x="0" y="0"/>
                </a:moveTo>
                <a:lnTo>
                  <a:pt x="2636827" y="0"/>
                </a:lnTo>
                <a:lnTo>
                  <a:pt x="2636827" y="872102"/>
                </a:lnTo>
                <a:lnTo>
                  <a:pt x="0" y="87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028700" y="496334"/>
            <a:ext cx="1961556" cy="1944499"/>
          </a:xfrm>
          <a:custGeom>
            <a:avLst/>
            <a:gdLst/>
            <a:ahLst/>
            <a:cxnLst/>
            <a:rect l="l" t="t" r="r" b="b"/>
            <a:pathLst>
              <a:path w="1961556" h="1944499">
                <a:moveTo>
                  <a:pt x="0" y="0"/>
                </a:moveTo>
                <a:lnTo>
                  <a:pt x="1961556" y="0"/>
                </a:lnTo>
                <a:lnTo>
                  <a:pt x="1961556" y="1944499"/>
                </a:lnTo>
                <a:lnTo>
                  <a:pt x="0" y="194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761" t="-29651" r="-24152" b="-857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009478" y="2843410"/>
            <a:ext cx="913541" cy="905597"/>
          </a:xfrm>
          <a:custGeom>
            <a:avLst/>
            <a:gdLst/>
            <a:ahLst/>
            <a:cxnLst/>
            <a:rect l="l" t="t" r="r" b="b"/>
            <a:pathLst>
              <a:path w="913541" h="905597">
                <a:moveTo>
                  <a:pt x="0" y="0"/>
                </a:moveTo>
                <a:lnTo>
                  <a:pt x="913541" y="0"/>
                </a:lnTo>
                <a:lnTo>
                  <a:pt x="913541" y="905597"/>
                </a:lnTo>
                <a:lnTo>
                  <a:pt x="0" y="90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761" t="-29651" r="-24152" b="-857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3204136" y="1243354"/>
            <a:ext cx="1435700" cy="1423216"/>
          </a:xfrm>
          <a:custGeom>
            <a:avLst/>
            <a:gdLst/>
            <a:ahLst/>
            <a:cxnLst/>
            <a:rect l="l" t="t" r="r" b="b"/>
            <a:pathLst>
              <a:path w="1435700" h="1423216">
                <a:moveTo>
                  <a:pt x="0" y="0"/>
                </a:moveTo>
                <a:lnTo>
                  <a:pt x="1435700" y="0"/>
                </a:lnTo>
                <a:lnTo>
                  <a:pt x="1435700" y="1423216"/>
                </a:lnTo>
                <a:lnTo>
                  <a:pt x="0" y="1423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761" t="-29651" r="-24152" b="-857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7010400" y="4695350"/>
            <a:ext cx="10585418" cy="240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44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www.wearepeoplefirst.co.uk</a:t>
            </a:r>
            <a:endParaRPr lang="en-US" sz="4400" dirty="0">
              <a:solidFill>
                <a:srgbClr val="3B3C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719"/>
              </a:lnSpc>
            </a:pPr>
            <a:endParaRPr lang="en-US" sz="4400" dirty="0">
              <a:solidFill>
                <a:srgbClr val="3B3C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719"/>
              </a:lnSpc>
            </a:pPr>
            <a:r>
              <a:rPr lang="en-US" sz="44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0300 3038 037</a:t>
            </a:r>
          </a:p>
          <a:p>
            <a:pPr algn="l">
              <a:lnSpc>
                <a:spcPts val="3719"/>
              </a:lnSpc>
            </a:pPr>
            <a:endParaRPr lang="en-US" sz="4400" dirty="0">
              <a:solidFill>
                <a:srgbClr val="3B3C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719"/>
              </a:lnSpc>
            </a:pPr>
            <a:r>
              <a:rPr lang="en-US" sz="4400" dirty="0">
                <a:solidFill>
                  <a:srgbClr val="3B3C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Healthwatch Stockton-on-Tees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726f96-ff11-4d19-ac75-78ba2d7e57bd" xsi:nil="true"/>
    <lcf76f155ced4ddcb4097134ff3c332f xmlns="119ebf77-ef8f-41d6-b092-982a728135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0C3288D02364B8EC2279B71D852EC" ma:contentTypeVersion="18" ma:contentTypeDescription="Create a new document." ma:contentTypeScope="" ma:versionID="b3eb9941072de619fcd82ac32d1590b7">
  <xsd:schema xmlns:xsd="http://www.w3.org/2001/XMLSchema" xmlns:xs="http://www.w3.org/2001/XMLSchema" xmlns:p="http://schemas.microsoft.com/office/2006/metadata/properties" xmlns:ns2="119ebf77-ef8f-41d6-b092-982a728135d7" xmlns:ns3="9a726f96-ff11-4d19-ac75-78ba2d7e57bd" targetNamespace="http://schemas.microsoft.com/office/2006/metadata/properties" ma:root="true" ma:fieldsID="7220f7290d3e3c86992c77cb6b0f2f7f" ns2:_="" ns3:_="">
    <xsd:import namespace="119ebf77-ef8f-41d6-b092-982a728135d7"/>
    <xsd:import namespace="9a726f96-ff11-4d19-ac75-78ba2d7e5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bf77-ef8f-41d6-b092-982a72813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489c85-47dd-4194-b849-520c4dbce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6f96-ff11-4d19-ac75-78ba2d7e5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8366c9-b8d4-4ed0-8ce8-ccf1de884019}" ma:internalName="TaxCatchAll" ma:showField="CatchAllData" ma:web="9a726f96-ff11-4d19-ac75-78ba2d7e5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DF120-A761-44BA-89BC-1340E91856C5}">
  <ds:schemaRefs>
    <ds:schemaRef ds:uri="http://schemas.microsoft.com/office/2006/metadata/properties"/>
    <ds:schemaRef ds:uri="http://schemas.microsoft.com/office/infopath/2007/PartnerControls"/>
    <ds:schemaRef ds:uri="9a726f96-ff11-4d19-ac75-78ba2d7e57bd"/>
    <ds:schemaRef ds:uri="119ebf77-ef8f-41d6-b092-982a728135d7"/>
  </ds:schemaRefs>
</ds:datastoreItem>
</file>

<file path=customXml/itemProps2.xml><?xml version="1.0" encoding="utf-8"?>
<ds:datastoreItem xmlns:ds="http://schemas.openxmlformats.org/officeDocument/2006/customXml" ds:itemID="{5DA4DBDC-29F9-4134-A7C0-658D80F5D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CAD76-8996-45C6-9F0E-DEFC810D9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ebf77-ef8f-41d6-b092-982a728135d7"/>
    <ds:schemaRef ds:uri="9a726f96-ff11-4d19-ac75-78ba2d7e5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Source Sans Pro Bold</vt:lpstr>
      <vt:lpstr>Arial</vt:lpstr>
      <vt:lpstr>Source Sans Pro</vt:lpstr>
      <vt:lpstr>Poppins 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Lindsay Graham</dc:creator>
  <cp:lastModifiedBy>Kathryn Clapham</cp:lastModifiedBy>
  <cp:revision>13</cp:revision>
  <dcterms:created xsi:type="dcterms:W3CDTF">2006-08-16T00:00:00Z</dcterms:created>
  <dcterms:modified xsi:type="dcterms:W3CDTF">2025-03-20T15:04:57Z</dcterms:modified>
  <dc:identifier>DAGOYSwQPMs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0x01010092D0C3288D02364B8EC2279B71D852EC</vt:lpwstr>
  </property>
  <property fmtid="{D5CDD505-2E9C-101B-9397-08002B2CF9AE}" pid="3" name="MediaServiceImageTags">
    <vt:lpwstr/>
  </property>
</Properties>
</file>