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11"/>
  </p:notesMasterIdLst>
  <p:sldIdLst>
    <p:sldId id="298" r:id="rId5"/>
    <p:sldId id="256" r:id="rId6"/>
    <p:sldId id="273" r:id="rId7"/>
    <p:sldId id="278" r:id="rId8"/>
    <p:sldId id="280" r:id="rId9"/>
    <p:sldId id="263" r:id="rId10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3247BB-ED2C-4F62-ADF8-25A469982DFB}">
          <p14:sldIdLst>
            <p14:sldId id="298"/>
            <p14:sldId id="256"/>
            <p14:sldId id="273"/>
          </p14:sldIdLst>
        </p14:section>
        <p14:section name="Untitled Section" id="{08591A66-F1E4-4746-810A-3F0EE41A0BDA}">
          <p14:sldIdLst>
            <p14:sldId id="278"/>
            <p14:sldId id="28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76A75-551E-436A-BB8C-95F7FC32956D}" v="7" dt="2025-03-20T15:10:3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2105" autoAdjust="0"/>
  </p:normalViewPr>
  <p:slideViewPr>
    <p:cSldViewPr>
      <p:cViewPr varScale="1">
        <p:scale>
          <a:sx n="79" d="100"/>
          <a:sy n="79" d="100"/>
        </p:scale>
        <p:origin x="77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Clapham" userId="006da015-7078-4972-b71b-4fc7e5f73198" providerId="ADAL" clId="{6A676A75-551E-436A-BB8C-95F7FC32956D}"/>
    <pc:docChg chg="undo custSel addSld delSld modSld sldOrd modMainMaster">
      <pc:chgData name="Kathryn Clapham" userId="006da015-7078-4972-b71b-4fc7e5f73198" providerId="ADAL" clId="{6A676A75-551E-436A-BB8C-95F7FC32956D}" dt="2025-03-20T15:11:14.404" v="21" actId="1076"/>
      <pc:docMkLst>
        <pc:docMk/>
      </pc:docMkLst>
      <pc:sldChg chg="modSp add del mod ord chgLayout">
        <pc:chgData name="Kathryn Clapham" userId="006da015-7078-4972-b71b-4fc7e5f73198" providerId="ADAL" clId="{6A676A75-551E-436A-BB8C-95F7FC32956D}" dt="2025-03-20T15:11:14.404" v="21" actId="1076"/>
        <pc:sldMkLst>
          <pc:docMk/>
          <pc:sldMk cId="3991686835" sldId="298"/>
        </pc:sldMkLst>
        <pc:spChg chg="mod">
          <ac:chgData name="Kathryn Clapham" userId="006da015-7078-4972-b71b-4fc7e5f73198" providerId="ADAL" clId="{6A676A75-551E-436A-BB8C-95F7FC32956D}" dt="2025-03-20T15:10:50.421" v="18" actId="1076"/>
          <ac:spMkLst>
            <pc:docMk/>
            <pc:sldMk cId="3991686835" sldId="298"/>
            <ac:spMk id="5" creationId="{F6FEA40B-0BC2-3C40-A16D-AB164FF542FD}"/>
          </ac:spMkLst>
        </pc:spChg>
        <pc:spChg chg="mod ord">
          <ac:chgData name="Kathryn Clapham" userId="006da015-7078-4972-b71b-4fc7e5f73198" providerId="ADAL" clId="{6A676A75-551E-436A-BB8C-95F7FC32956D}" dt="2025-03-20T15:11:14.404" v="21" actId="1076"/>
          <ac:spMkLst>
            <pc:docMk/>
            <pc:sldMk cId="3991686835" sldId="298"/>
            <ac:spMk id="7" creationId="{5797129E-9820-BD1A-93AD-1BC8EDAFBE80}"/>
          </ac:spMkLst>
        </pc:spChg>
        <pc:picChg chg="mod">
          <ac:chgData name="Kathryn Clapham" userId="006da015-7078-4972-b71b-4fc7e5f73198" providerId="ADAL" clId="{6A676A75-551E-436A-BB8C-95F7FC32956D}" dt="2025-03-20T15:11:07.948" v="20" actId="1076"/>
          <ac:picMkLst>
            <pc:docMk/>
            <pc:sldMk cId="3991686835" sldId="298"/>
            <ac:picMk id="2" creationId="{A764B0C8-8373-FBE8-3671-BAC132166B65}"/>
          </ac:picMkLst>
        </pc:picChg>
      </pc:sldChg>
      <pc:sldMasterChg chg="modSldLayout">
        <pc:chgData name="Kathryn Clapham" userId="006da015-7078-4972-b71b-4fc7e5f73198" providerId="ADAL" clId="{6A676A75-551E-436A-BB8C-95F7FC32956D}" dt="2025-03-20T15:09:42.321" v="16" actId="478"/>
        <pc:sldMasterMkLst>
          <pc:docMk/>
          <pc:sldMasterMk cId="0" sldId="2147483948"/>
        </pc:sldMasterMkLst>
        <pc:sldLayoutChg chg="delSp mod">
          <pc:chgData name="Kathryn Clapham" userId="006da015-7078-4972-b71b-4fc7e5f73198" providerId="ADAL" clId="{6A676A75-551E-436A-BB8C-95F7FC32956D}" dt="2025-03-20T15:09:42.321" v="16" actId="478"/>
          <pc:sldLayoutMkLst>
            <pc:docMk/>
            <pc:sldMasterMk cId="0" sldId="2147483948"/>
            <pc:sldLayoutMk cId="0" sldId="2147483955"/>
          </pc:sldLayoutMkLst>
          <pc:spChg chg="del">
            <ac:chgData name="Kathryn Clapham" userId="006da015-7078-4972-b71b-4fc7e5f73198" providerId="ADAL" clId="{6A676A75-551E-436A-BB8C-95F7FC32956D}" dt="2025-03-20T15:09:36.078" v="14" actId="478"/>
            <ac:spMkLst>
              <pc:docMk/>
              <pc:sldMasterMk cId="0" sldId="2147483948"/>
              <pc:sldLayoutMk cId="0" sldId="2147483955"/>
              <ac:spMk id="2" creationId="{00000000-0000-0000-0000-000000000000}"/>
            </ac:spMkLst>
          </pc:spChg>
          <pc:spChg chg="del">
            <ac:chgData name="Kathryn Clapham" userId="006da015-7078-4972-b71b-4fc7e5f73198" providerId="ADAL" clId="{6A676A75-551E-436A-BB8C-95F7FC32956D}" dt="2025-03-20T15:09:38.077" v="15" actId="478"/>
            <ac:spMkLst>
              <pc:docMk/>
              <pc:sldMasterMk cId="0" sldId="2147483948"/>
              <pc:sldLayoutMk cId="0" sldId="2147483955"/>
              <ac:spMk id="3" creationId="{00000000-0000-0000-0000-000000000000}"/>
            </ac:spMkLst>
          </pc:spChg>
          <pc:spChg chg="del">
            <ac:chgData name="Kathryn Clapham" userId="006da015-7078-4972-b71b-4fc7e5f73198" providerId="ADAL" clId="{6A676A75-551E-436A-BB8C-95F7FC32956D}" dt="2025-03-20T15:09:42.321" v="16" actId="478"/>
            <ac:spMkLst>
              <pc:docMk/>
              <pc:sldMasterMk cId="0" sldId="2147483948"/>
              <pc:sldLayoutMk cId="0" sldId="2147483955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A866D-9E02-4CE2-830E-177F9903F2FB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2317-5D23-4E5C-A065-3ADEE53CD3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317-5D23-4E5C-A065-3ADEE53CD36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317-5D23-4E5C-A065-3ADEE53CD366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2317-5D23-4E5C-A065-3ADEE53CD366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4C8F-E733-4CC4-9724-DA341C23CB94}" type="datetimeFigureOut">
              <a:rPr lang="en-GB" smtClean="0"/>
              <a:pPr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3D72-3FA1-451F-B61A-CC5CC1C5CBD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\\CFDC01\#USERDATA$\melanieg\Pictures\North East Logo Jpeg.jpg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33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0072" y="5733256"/>
            <a:ext cx="3714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26B37-362B-898A-D9EF-19168BF9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6FEA40B-0BC2-3C40-A16D-AB164FF542FD}"/>
              </a:ext>
            </a:extLst>
          </p:cNvPr>
          <p:cNvSpPr/>
          <p:nvPr/>
        </p:nvSpPr>
        <p:spPr>
          <a:xfrm>
            <a:off x="6770468" y="352922"/>
            <a:ext cx="1872519" cy="436066"/>
          </a:xfrm>
          <a:custGeom>
            <a:avLst/>
            <a:gdLst/>
            <a:ahLst/>
            <a:cxnLst/>
            <a:rect l="l" t="t" r="r" b="b"/>
            <a:pathLst>
              <a:path w="3745038" h="872132">
                <a:moveTo>
                  <a:pt x="0" y="0"/>
                </a:moveTo>
                <a:lnTo>
                  <a:pt x="3745038" y="0"/>
                </a:lnTo>
                <a:lnTo>
                  <a:pt x="3745038" y="872132"/>
                </a:lnTo>
                <a:lnTo>
                  <a:pt x="0" y="872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pic>
        <p:nvPicPr>
          <p:cNvPr id="2" name="Picture 1" descr="P1031 HWE Brand project - PPT template - Footer.png">
            <a:extLst>
              <a:ext uri="{FF2B5EF4-FFF2-40B4-BE49-F238E27FC236}">
                <a16:creationId xmlns:a16="http://schemas.microsoft.com/office/drawing/2014/main" id="{A764B0C8-8373-FBE8-3671-BAC132166B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-22118" r="22118"/>
          <a:stretch/>
        </p:blipFill>
        <p:spPr>
          <a:xfrm>
            <a:off x="2870902" y="6222962"/>
            <a:ext cx="6273098" cy="63320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97129E-9820-BD1A-93AD-1BC8EDAFBE8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94022" y="6296706"/>
            <a:ext cx="2895600" cy="365125"/>
          </a:xfrm>
        </p:spPr>
        <p:txBody>
          <a:bodyPr/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Healthwatch Stockton-on-Tees Annual Event</a:t>
            </a:r>
          </a:p>
          <a:p>
            <a:pPr algn="l"/>
            <a:r>
              <a:rPr lang="en-GB" sz="1000" b="1" dirty="0">
                <a:solidFill>
                  <a:schemeClr val="bg1"/>
                </a:solidFill>
              </a:rPr>
              <a:t>March 2025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4D9DF15-42FE-C253-A418-452C7946879B}"/>
              </a:ext>
            </a:extLst>
          </p:cNvPr>
          <p:cNvSpPr/>
          <p:nvPr/>
        </p:nvSpPr>
        <p:spPr>
          <a:xfrm rot="15543693">
            <a:off x="6605328" y="3027059"/>
            <a:ext cx="6244428" cy="6578704"/>
          </a:xfrm>
          <a:prstGeom prst="arc">
            <a:avLst/>
          </a:prstGeom>
          <a:ln w="92075">
            <a:solidFill>
              <a:srgbClr val="84BD00">
                <a:alpha val="2588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8" name="Picture 17" descr="A logo for a health company&#10;&#10;AI-generated content may be incorrect.">
            <a:extLst>
              <a:ext uri="{FF2B5EF4-FFF2-40B4-BE49-F238E27FC236}">
                <a16:creationId xmlns:a16="http://schemas.microsoft.com/office/drawing/2014/main" id="{9B75D377-57AF-80E1-3E83-9FECCE7B0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46235"/>
            <a:ext cx="2545602" cy="15528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71E3DC-4B43-3B1C-A196-68FA889BB741}"/>
              </a:ext>
            </a:extLst>
          </p:cNvPr>
          <p:cNvSpPr txBox="1"/>
          <p:nvPr/>
        </p:nvSpPr>
        <p:spPr>
          <a:xfrm>
            <a:off x="3390900" y="2379320"/>
            <a:ext cx="4315828" cy="204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Philip Kerr: Operations Manager</a:t>
            </a:r>
          </a:p>
          <a:p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Carers Federation/North East ICA</a:t>
            </a:r>
          </a:p>
          <a:p>
            <a:endParaRPr lang="en-US" sz="14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Advocacy Support</a:t>
            </a:r>
          </a:p>
        </p:txBody>
      </p:sp>
    </p:spTree>
    <p:extLst>
      <p:ext uri="{BB962C8B-B14F-4D97-AF65-F5344CB8AC3E}">
        <p14:creationId xmlns:p14="http://schemas.microsoft.com/office/powerpoint/2010/main" val="399168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North East NHS Independent Complaints Advocacy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(ICA)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0DFA7-5410-047E-0CEA-A491965E795F}"/>
              </a:ext>
            </a:extLst>
          </p:cNvPr>
          <p:cNvSpPr txBox="1"/>
          <p:nvPr/>
        </p:nvSpPr>
        <p:spPr>
          <a:xfrm>
            <a:off x="395536" y="4149080"/>
            <a:ext cx="8345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5C015D"/>
                </a:solidFill>
              </a:rPr>
              <a:t>ICA provides </a:t>
            </a:r>
            <a:r>
              <a:rPr lang="en-GB" sz="2800" b="1" u="sng" dirty="0">
                <a:solidFill>
                  <a:srgbClr val="5C015D"/>
                </a:solidFill>
              </a:rPr>
              <a:t>free</a:t>
            </a:r>
            <a:r>
              <a:rPr lang="en-GB" sz="2800" b="1" dirty="0">
                <a:solidFill>
                  <a:srgbClr val="5C015D"/>
                </a:solidFill>
              </a:rPr>
              <a:t>, </a:t>
            </a:r>
            <a:r>
              <a:rPr lang="en-GB" sz="2800" b="1" u="sng" dirty="0">
                <a:solidFill>
                  <a:srgbClr val="5C015D"/>
                </a:solidFill>
              </a:rPr>
              <a:t>confidential</a:t>
            </a:r>
            <a:r>
              <a:rPr lang="en-GB" sz="2800" b="1" dirty="0">
                <a:solidFill>
                  <a:srgbClr val="5C015D"/>
                </a:solidFill>
              </a:rPr>
              <a:t> and </a:t>
            </a:r>
            <a:r>
              <a:rPr lang="en-GB" sz="2800" b="1" u="sng" dirty="0">
                <a:solidFill>
                  <a:srgbClr val="5C015D"/>
                </a:solidFill>
              </a:rPr>
              <a:t>independent</a:t>
            </a:r>
            <a:r>
              <a:rPr lang="en-GB" sz="2800" b="1" dirty="0">
                <a:solidFill>
                  <a:srgbClr val="5C015D"/>
                </a:solidFill>
              </a:rPr>
              <a:t> advocacy support to people wishing to raise a complaint about their NHS funded treatment or care.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203032" cy="108498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660066"/>
                </a:solidFill>
              </a:rPr>
              <a:t>How we can help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Signposting</a:t>
            </a:r>
          </a:p>
          <a:p>
            <a:r>
              <a:rPr lang="en-GB" sz="2400" dirty="0"/>
              <a:t>Listen and understand the problem</a:t>
            </a:r>
          </a:p>
          <a:p>
            <a:r>
              <a:rPr lang="en-GB" dirty="0"/>
              <a:t>Explain outcomes </a:t>
            </a:r>
            <a:endParaRPr lang="en-GB" sz="2400" dirty="0"/>
          </a:p>
          <a:p>
            <a:r>
              <a:rPr lang="en-GB" sz="2400" dirty="0"/>
              <a:t>Explain options, time limits etc</a:t>
            </a:r>
          </a:p>
          <a:p>
            <a:r>
              <a:rPr lang="en-GB" dirty="0"/>
              <a:t>Identify where the complaint needs to go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Help with letter writing</a:t>
            </a:r>
          </a:p>
          <a:p>
            <a:r>
              <a:rPr lang="en-GB" dirty="0"/>
              <a:t>Aid communication, e.g. interpretation, various formats</a:t>
            </a:r>
          </a:p>
          <a:p>
            <a:r>
              <a:rPr lang="en-GB" dirty="0"/>
              <a:t>Empower</a:t>
            </a:r>
          </a:p>
          <a:p>
            <a:r>
              <a:rPr lang="en-GB" dirty="0"/>
              <a:t>Attend meetings</a:t>
            </a:r>
          </a:p>
          <a:p>
            <a:r>
              <a:rPr lang="en-GB" dirty="0"/>
              <a:t>Provide information</a:t>
            </a:r>
          </a:p>
          <a:p>
            <a:r>
              <a:rPr lang="en-GB" dirty="0"/>
              <a:t>Chase up with the NHS</a:t>
            </a:r>
          </a:p>
          <a:p>
            <a:r>
              <a:rPr lang="en-GB" dirty="0"/>
              <a:t>Liaise with the PHSO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The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No waiting lists</a:t>
            </a:r>
          </a:p>
          <a:p>
            <a:r>
              <a:rPr lang="en-GB" sz="2400" dirty="0"/>
              <a:t>Referral either self or via an Organisation- phone, email, writing or even what’s app video</a:t>
            </a:r>
          </a:p>
          <a:p>
            <a:r>
              <a:rPr lang="en-GB" sz="2400" dirty="0"/>
              <a:t>Self Help Information Pack provided</a:t>
            </a:r>
          </a:p>
          <a:p>
            <a:r>
              <a:rPr lang="en-GB" sz="2400" dirty="0"/>
              <a:t>First contact with Advocate within 5 working days</a:t>
            </a:r>
          </a:p>
          <a:p>
            <a:r>
              <a:rPr lang="en-GB" sz="2400" dirty="0"/>
              <a:t>Consent</a:t>
            </a:r>
          </a:p>
          <a:p>
            <a:r>
              <a:rPr lang="en-GB" sz="2400" dirty="0"/>
              <a:t>Complaint letter</a:t>
            </a:r>
          </a:p>
          <a:p>
            <a:r>
              <a:rPr lang="en-GB" sz="2400" dirty="0"/>
              <a:t>Response</a:t>
            </a:r>
          </a:p>
          <a:p>
            <a:r>
              <a:rPr lang="en-GB" sz="2400" dirty="0"/>
              <a:t>Local Resolution Meeting – face to face or virtual</a:t>
            </a:r>
          </a:p>
          <a:p>
            <a:r>
              <a:rPr lang="en-GB" sz="2400" dirty="0"/>
              <a:t>Parliamentary and Health Service Ombudsman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Who we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Anybody who has a complaint about NHS treatment or care </a:t>
            </a:r>
          </a:p>
          <a:p>
            <a:r>
              <a:rPr lang="en-GB" sz="2600" dirty="0"/>
              <a:t>Some people may need more support, e.g.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People with mental health problems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People who don’t speak English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People who have suffered a bereavement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Carers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People with a learning disability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Deaf Clients</a:t>
            </a:r>
          </a:p>
          <a:p>
            <a:pPr lvl="1">
              <a:buFont typeface="Courier New" pitchFamily="49" charset="0"/>
              <a:buChar char="o"/>
            </a:pPr>
            <a:r>
              <a:rPr lang="en-GB" sz="2600" dirty="0"/>
              <a:t>Prisoners</a:t>
            </a:r>
          </a:p>
          <a:p>
            <a:pPr lvl="1">
              <a:buFont typeface="Courier New" pitchFamily="49" charset="0"/>
              <a:buChar char="o"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49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b="1" u="sng" dirty="0">
              <a:solidFill>
                <a:srgbClr val="00B050"/>
              </a:solidFill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904240F-A703-66AA-A4A4-6C89E3604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45060"/>
              </p:ext>
            </p:extLst>
          </p:nvPr>
        </p:nvGraphicFramePr>
        <p:xfrm>
          <a:off x="1400175" y="1728788"/>
          <a:ext cx="6602413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9982" imgH="3673130" progId="Word.Document.12">
                  <p:embed/>
                </p:oleObj>
              </mc:Choice>
              <mc:Fallback>
                <p:oleObj name="Document" r:id="rId2" imgW="5709982" imgH="3673130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904240F-A703-66AA-A4A4-6C89E3604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175" y="1728788"/>
                        <a:ext cx="6602413" cy="424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726f96-ff11-4d19-ac75-78ba2d7e57bd" xsi:nil="true"/>
    <lcf76f155ced4ddcb4097134ff3c332f xmlns="119ebf77-ef8f-41d6-b092-982a728135d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0C3288D02364B8EC2279B71D852EC" ma:contentTypeVersion="18" ma:contentTypeDescription="Create a new document." ma:contentTypeScope="" ma:versionID="b3eb9941072de619fcd82ac32d1590b7">
  <xsd:schema xmlns:xsd="http://www.w3.org/2001/XMLSchema" xmlns:xs="http://www.w3.org/2001/XMLSchema" xmlns:p="http://schemas.microsoft.com/office/2006/metadata/properties" xmlns:ns2="119ebf77-ef8f-41d6-b092-982a728135d7" xmlns:ns3="9a726f96-ff11-4d19-ac75-78ba2d7e57bd" targetNamespace="http://schemas.microsoft.com/office/2006/metadata/properties" ma:root="true" ma:fieldsID="7220f7290d3e3c86992c77cb6b0f2f7f" ns2:_="" ns3:_="">
    <xsd:import namespace="119ebf77-ef8f-41d6-b092-982a728135d7"/>
    <xsd:import namespace="9a726f96-ff11-4d19-ac75-78ba2d7e5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bf77-ef8f-41d6-b092-982a72813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489c85-47dd-4194-b849-520c4dbced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26f96-ff11-4d19-ac75-78ba2d7e5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8366c9-b8d4-4ed0-8ce8-ccf1de884019}" ma:internalName="TaxCatchAll" ma:showField="CatchAllData" ma:web="9a726f96-ff11-4d19-ac75-78ba2d7e5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BEE0DB-B7B1-4648-9C71-9584DA713CF2}">
  <ds:schemaRefs>
    <ds:schemaRef ds:uri="http://schemas.microsoft.com/office/2006/metadata/properties"/>
    <ds:schemaRef ds:uri="http://schemas.microsoft.com/office/infopath/2007/PartnerControls"/>
    <ds:schemaRef ds:uri="9a726f96-ff11-4d19-ac75-78ba2d7e57bd"/>
    <ds:schemaRef ds:uri="119ebf77-ef8f-41d6-b092-982a728135d7"/>
  </ds:schemaRefs>
</ds:datastoreItem>
</file>

<file path=customXml/itemProps2.xml><?xml version="1.0" encoding="utf-8"?>
<ds:datastoreItem xmlns:ds="http://schemas.openxmlformats.org/officeDocument/2006/customXml" ds:itemID="{4D4445CC-F7E2-4064-93DC-7AA84942D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ebf77-ef8f-41d6-b092-982a728135d7"/>
    <ds:schemaRef ds:uri="9a726f96-ff11-4d19-ac75-78ba2d7e5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86B190-3C07-4011-A1E3-983043530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On-screen Show (4:3)</PresentationFormat>
  <Paragraphs>47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Poppins Bold</vt:lpstr>
      <vt:lpstr>Office Theme</vt:lpstr>
      <vt:lpstr>Document</vt:lpstr>
      <vt:lpstr>PowerPoint Presentation</vt:lpstr>
      <vt:lpstr>PowerPoint Presentation</vt:lpstr>
      <vt:lpstr>How we can help </vt:lpstr>
      <vt:lpstr>The Process </vt:lpstr>
      <vt:lpstr>Who we support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</dc:creator>
  <cp:lastModifiedBy>Kathryn Clapham</cp:lastModifiedBy>
  <cp:revision>170</cp:revision>
  <dcterms:created xsi:type="dcterms:W3CDTF">2013-04-06T08:37:08Z</dcterms:created>
  <dcterms:modified xsi:type="dcterms:W3CDTF">2025-03-20T15:11:16Z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0x01010092D0C3288D02364B8EC2279B71D852EC</vt:lpwstr>
  </property>
  <property fmtid="{D5CDD505-2E9C-101B-9397-08002B2CF9AE}" pid="3" name="MediaServiceImageTags">
    <vt:lpwstr/>
  </property>
</Properties>
</file>